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71" r:id="rId10"/>
    <p:sldId id="272" r:id="rId11"/>
    <p:sldId id="264" r:id="rId12"/>
    <p:sldId id="273" r:id="rId13"/>
    <p:sldId id="265" r:id="rId14"/>
    <p:sldId id="274" r:id="rId15"/>
    <p:sldId id="275" r:id="rId16"/>
    <p:sldId id="276" r:id="rId17"/>
    <p:sldId id="267" r:id="rId18"/>
    <p:sldId id="268" r:id="rId19"/>
    <p:sldId id="269" r:id="rId20"/>
    <p:sldId id="270" r:id="rId21"/>
  </p:sldIdLst>
  <p:sldSz cx="12192000" cy="6858000"/>
  <p:notesSz cx="6858000" cy="9144000"/>
  <p:embeddedFontLst>
    <p:embeddedFont>
      <p:font typeface="OPPOSans H" panose="02010600030101010101" charset="-122"/>
      <p:regular r:id="rId23"/>
    </p:embeddedFont>
    <p:embeddedFont>
      <p:font typeface="Source Han Sans" panose="02010600030101010101" charset="-122"/>
      <p:regular r:id="rId24"/>
    </p:embeddedFont>
    <p:embeddedFont>
      <p:font typeface="Source Han Sans CN Bold" panose="02010600030101010101" charset="-122"/>
      <p:regular r:id="rId25"/>
    </p:embeddedFont>
    <p:embeddedFont>
      <p:font typeface="Cambria Math" panose="02040503050406030204" pitchFamily="18" charset="0"/>
      <p:regular r:id="rId26"/>
    </p:embeddedFont>
    <p:embeddedFont>
      <p:font typeface="等线" panose="02010600030101010101" pitchFamily="2" charset="-122"/>
      <p:regular r:id="rId27"/>
      <p:bold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69"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F3D1C-2D1F-4660-9DD0-3A7228468811}" type="datetimeFigureOut">
              <a:rPr lang="zh-CN" altLang="en-US" smtClean="0"/>
              <a:t>2025/3/5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10FD0-A3E5-432B-8725-3570A1411B29}" type="slidenum">
              <a:rPr lang="zh-CN" altLang="en-US" smtClean="0"/>
              <a:t>‹#›</a:t>
            </a:fld>
            <a:endParaRPr lang="zh-CN" altLang="en-US"/>
          </a:p>
        </p:txBody>
      </p:sp>
    </p:spTree>
    <p:extLst>
      <p:ext uri="{BB962C8B-B14F-4D97-AF65-F5344CB8AC3E}">
        <p14:creationId xmlns:p14="http://schemas.microsoft.com/office/powerpoint/2010/main" val="1796021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110FD0-A3E5-432B-8725-3570A1411B29}" type="slidenum">
              <a:rPr lang="zh-CN" altLang="en-US" smtClean="0"/>
              <a:t>7</a:t>
            </a:fld>
            <a:endParaRPr lang="zh-CN" altLang="en-US"/>
          </a:p>
        </p:txBody>
      </p:sp>
    </p:spTree>
    <p:extLst>
      <p:ext uri="{BB962C8B-B14F-4D97-AF65-F5344CB8AC3E}">
        <p14:creationId xmlns:p14="http://schemas.microsoft.com/office/powerpoint/2010/main" val="1877074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110FD0-A3E5-432B-8725-3570A1411B29}" type="slidenum">
              <a:rPr lang="zh-CN" altLang="en-US" smtClean="0"/>
              <a:t>8</a:t>
            </a:fld>
            <a:endParaRPr lang="zh-CN" altLang="en-US"/>
          </a:p>
        </p:txBody>
      </p:sp>
    </p:spTree>
    <p:extLst>
      <p:ext uri="{BB962C8B-B14F-4D97-AF65-F5344CB8AC3E}">
        <p14:creationId xmlns:p14="http://schemas.microsoft.com/office/powerpoint/2010/main" val="1091146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AFC7A-9488-A51C-13DD-D00B3750103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6FA75A-0E07-A517-A197-A4DB3AA27F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0139BB-A70E-3BBE-69EF-EEB33DE68B2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E7F9652-D6AF-98A7-B702-A173FF1B9CB3}"/>
              </a:ext>
            </a:extLst>
          </p:cNvPr>
          <p:cNvSpPr>
            <a:spLocks noGrp="1"/>
          </p:cNvSpPr>
          <p:nvPr>
            <p:ph type="sldNum" sz="quarter" idx="5"/>
          </p:nvPr>
        </p:nvSpPr>
        <p:spPr/>
        <p:txBody>
          <a:bodyPr/>
          <a:lstStyle/>
          <a:p>
            <a:fld id="{F2110FD0-A3E5-432B-8725-3570A1411B29}" type="slidenum">
              <a:rPr lang="zh-CN" altLang="en-US" smtClean="0"/>
              <a:t>9</a:t>
            </a:fld>
            <a:endParaRPr lang="zh-CN" altLang="en-US"/>
          </a:p>
        </p:txBody>
      </p:sp>
    </p:spTree>
    <p:extLst>
      <p:ext uri="{BB962C8B-B14F-4D97-AF65-F5344CB8AC3E}">
        <p14:creationId xmlns:p14="http://schemas.microsoft.com/office/powerpoint/2010/main" val="4142912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3E8EF-BF1D-DC6A-F3DB-2BC2DC982E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2EC8910-8120-8975-2F6D-42FFC1CA6B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2918F6B-0583-A215-8A66-22592F9C9F4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A6261A1-CA06-6E11-E0AD-263BA80D101C}"/>
              </a:ext>
            </a:extLst>
          </p:cNvPr>
          <p:cNvSpPr>
            <a:spLocks noGrp="1"/>
          </p:cNvSpPr>
          <p:nvPr>
            <p:ph type="sldNum" sz="quarter" idx="5"/>
          </p:nvPr>
        </p:nvSpPr>
        <p:spPr/>
        <p:txBody>
          <a:bodyPr/>
          <a:lstStyle/>
          <a:p>
            <a:fld id="{F2110FD0-A3E5-432B-8725-3570A1411B29}" type="slidenum">
              <a:rPr lang="zh-CN" altLang="en-US" smtClean="0"/>
              <a:t>10</a:t>
            </a:fld>
            <a:endParaRPr lang="zh-CN" altLang="en-US"/>
          </a:p>
        </p:txBody>
      </p:sp>
    </p:spTree>
    <p:extLst>
      <p:ext uri="{BB962C8B-B14F-4D97-AF65-F5344CB8AC3E}">
        <p14:creationId xmlns:p14="http://schemas.microsoft.com/office/powerpoint/2010/main" val="3685215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110FD0-A3E5-432B-8725-3570A1411B29}" type="slidenum">
              <a:rPr lang="zh-CN" altLang="en-US" smtClean="0"/>
              <a:t>19</a:t>
            </a:fld>
            <a:endParaRPr lang="zh-CN" altLang="en-US"/>
          </a:p>
        </p:txBody>
      </p:sp>
    </p:spTree>
    <p:extLst>
      <p:ext uri="{BB962C8B-B14F-4D97-AF65-F5344CB8AC3E}">
        <p14:creationId xmlns:p14="http://schemas.microsoft.com/office/powerpoint/2010/main" val="597415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2110FD0-A3E5-432B-8725-3570A1411B29}" type="slidenum">
              <a:rPr lang="zh-CN" altLang="en-US" smtClean="0"/>
              <a:t>20</a:t>
            </a:fld>
            <a:endParaRPr lang="zh-CN" altLang="en-US"/>
          </a:p>
        </p:txBody>
      </p:sp>
    </p:spTree>
    <p:extLst>
      <p:ext uri="{BB962C8B-B14F-4D97-AF65-F5344CB8AC3E}">
        <p14:creationId xmlns:p14="http://schemas.microsoft.com/office/powerpoint/2010/main" val="303411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gs>
              <a:gs pos="100000">
                <a:schemeClr val="accent1">
                  <a:lumMod val="5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5" name="标题 1"/>
          <p:cNvSpPr txBox="1"/>
          <p:nvPr/>
        </p:nvSpPr>
        <p:spPr>
          <a:xfrm>
            <a:off x="11305049" y="408957"/>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a:off x="11396738" y="500646"/>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1305049" y="6027022"/>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a:off x="11396738" y="6118711"/>
            <a:ext cx="244280" cy="244280"/>
          </a:xfrm>
          <a:prstGeom prst="ellipse">
            <a:avLst/>
          </a:prstGeom>
          <a:gradFill>
            <a:gsLst>
              <a:gs pos="400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9" name="标题 1"/>
          <p:cNvSpPr txBox="1"/>
          <p:nvPr/>
        </p:nvSpPr>
        <p:spPr>
          <a:xfrm>
            <a:off x="0" y="35170"/>
            <a:ext cx="6347461" cy="6858000"/>
          </a:xfrm>
          <a:custGeom>
            <a:avLst/>
            <a:gdLst>
              <a:gd name="connsiteX0" fmla="*/ 0 w 6347461"/>
              <a:gd name="connsiteY0" fmla="*/ 0 h 6858000"/>
              <a:gd name="connsiteX1" fmla="*/ 6347461 w 6347461"/>
              <a:gd name="connsiteY1" fmla="*/ 0 h 6858000"/>
              <a:gd name="connsiteX2" fmla="*/ 4632961 w 6347461"/>
              <a:gd name="connsiteY2" fmla="*/ 6858000 h 6858000"/>
              <a:gd name="connsiteX3" fmla="*/ 0 w 6347461"/>
              <a:gd name="connsiteY3" fmla="*/ 6858000 h 6858000"/>
            </a:gdLst>
            <a:ahLst/>
            <a:cxnLst/>
            <a:rect l="l" t="t" r="r" b="b"/>
            <a:pathLst>
              <a:path w="6347461" h="6858000">
                <a:moveTo>
                  <a:pt x="0" y="0"/>
                </a:moveTo>
                <a:lnTo>
                  <a:pt x="6347461" y="0"/>
                </a:lnTo>
                <a:lnTo>
                  <a:pt x="4632961" y="6858000"/>
                </a:lnTo>
                <a:lnTo>
                  <a:pt x="0" y="6858000"/>
                </a:lnTo>
                <a:close/>
              </a:path>
            </a:pathLst>
          </a:custGeom>
          <a:gradFill>
            <a:gsLst>
              <a:gs pos="0">
                <a:schemeClr val="accent2">
                  <a:lumMod val="40000"/>
                  <a:lumOff val="60000"/>
                </a:schemeClr>
              </a:gs>
              <a:gs pos="100000">
                <a:schemeClr val="bg1"/>
              </a:gs>
            </a:gsLst>
            <a:lin ang="10800000" scaled="0"/>
          </a:gradFill>
          <a:ln w="12700" cap="sq">
            <a:noFill/>
            <a:miter/>
          </a:ln>
          <a:effectLst>
            <a:outerShdw blurRad="127000" dist="127000" algn="l"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50800" y="1164408"/>
            <a:ext cx="8543501" cy="3543300"/>
          </a:xfrm>
          <a:custGeom>
            <a:avLst/>
            <a:gdLst>
              <a:gd name="connsiteX0" fmla="*/ 0 w 8543501"/>
              <a:gd name="connsiteY0" fmla="*/ 0 h 3543300"/>
              <a:gd name="connsiteX1" fmla="*/ 8543501 w 8543501"/>
              <a:gd name="connsiteY1" fmla="*/ 0 h 3543300"/>
              <a:gd name="connsiteX2" fmla="*/ 7657676 w 8543501"/>
              <a:gd name="connsiteY2" fmla="*/ 3543300 h 3543300"/>
              <a:gd name="connsiteX3" fmla="*/ 0 w 8543501"/>
              <a:gd name="connsiteY3" fmla="*/ 3543300 h 3543300"/>
            </a:gdLst>
            <a:ahLst/>
            <a:cxnLst/>
            <a:rect l="l" t="t" r="r" b="b"/>
            <a:pathLst>
              <a:path w="8543501" h="3543300">
                <a:moveTo>
                  <a:pt x="0" y="0"/>
                </a:moveTo>
                <a:lnTo>
                  <a:pt x="8543501" y="0"/>
                </a:lnTo>
                <a:lnTo>
                  <a:pt x="7657676" y="3543300"/>
                </a:lnTo>
                <a:lnTo>
                  <a:pt x="0" y="3543300"/>
                </a:lnTo>
                <a:close/>
              </a:path>
            </a:pathLst>
          </a:custGeom>
          <a:gradFill>
            <a:gsLst>
              <a:gs pos="0">
                <a:schemeClr val="accent1">
                  <a:alpha val="85000"/>
                </a:schemeClr>
              </a:gs>
              <a:gs pos="100000">
                <a:schemeClr val="accent1">
                  <a:lumMod val="75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dirty="0"/>
          </a:p>
        </p:txBody>
      </p:sp>
      <p:sp>
        <p:nvSpPr>
          <p:cNvPr id="13" name="标题 1"/>
          <p:cNvSpPr txBox="1"/>
          <p:nvPr/>
        </p:nvSpPr>
        <p:spPr>
          <a:xfrm>
            <a:off x="442913" y="5185216"/>
            <a:ext cx="1408496" cy="423886"/>
          </a:xfrm>
          <a:prstGeom prst="rect">
            <a:avLst/>
          </a:prstGeom>
          <a:solidFill>
            <a:schemeClr val="accent1"/>
          </a:solidFill>
          <a:ln w="12700" cap="sq">
            <a:noFill/>
            <a:miter/>
          </a:ln>
        </p:spPr>
        <p:txBody>
          <a:bodyPr vert="horz" wrap="square" lIns="0" tIns="0" rIns="0" bIns="0" rtlCol="0" anchor="ctr"/>
          <a:lstStyle/>
          <a:p>
            <a:pPr algn="ctr">
              <a:lnSpc>
                <a:spcPct val="110000"/>
              </a:lnSpc>
            </a:pPr>
            <a:endParaRPr kumimoji="1" lang="zh-CN" altLang="en-US"/>
          </a:p>
        </p:txBody>
      </p:sp>
      <p:sp>
        <p:nvSpPr>
          <p:cNvPr id="14" name="标题 1"/>
          <p:cNvSpPr txBox="1"/>
          <p:nvPr/>
        </p:nvSpPr>
        <p:spPr>
          <a:xfrm>
            <a:off x="764364" y="5276975"/>
            <a:ext cx="1123353" cy="506969"/>
          </a:xfrm>
          <a:prstGeom prst="rect">
            <a:avLst/>
          </a:prstGeom>
          <a:noFill/>
          <a:ln>
            <a:noFill/>
          </a:ln>
        </p:spPr>
        <p:txBody>
          <a:bodyPr vert="horz" wrap="square" lIns="0" tIns="0" rIns="0" bIns="0" rtlCol="0" anchor="t"/>
          <a:lstStyle/>
          <a:p>
            <a:pPr algn="ctr">
              <a:lnSpc>
                <a:spcPct val="110000"/>
              </a:lnSpc>
            </a:pPr>
            <a:r>
              <a:rPr kumimoji="1" lang="en-US" altLang="zh-CN" dirty="0"/>
              <a:t>Author:</a:t>
            </a:r>
            <a:endParaRPr kumimoji="1" lang="zh-CN" altLang="en-US" dirty="0"/>
          </a:p>
        </p:txBody>
      </p:sp>
      <p:sp>
        <p:nvSpPr>
          <p:cNvPr id="15" name="标题 1"/>
          <p:cNvSpPr txBox="1"/>
          <p:nvPr/>
        </p:nvSpPr>
        <p:spPr>
          <a:xfrm>
            <a:off x="1858453" y="5161140"/>
            <a:ext cx="3352800" cy="622804"/>
          </a:xfrm>
          <a:prstGeom prst="rect">
            <a:avLst/>
          </a:prstGeom>
          <a:gradFill>
            <a:gsLst>
              <a:gs pos="0">
                <a:schemeClr val="accent1">
                  <a:lumMod val="40000"/>
                  <a:lumOff val="60000"/>
                  <a:alpha val="0"/>
                </a:schemeClr>
              </a:gs>
              <a:gs pos="100000">
                <a:schemeClr val="accent1">
                  <a:lumMod val="40000"/>
                  <a:lumOff val="60000"/>
                </a:schemeClr>
              </a:gs>
            </a:gsLst>
            <a:lin ang="10800000" scaled="0"/>
          </a:gradFill>
          <a:ln w="12700" cap="sq">
            <a:noFill/>
            <a:miter/>
          </a:ln>
        </p:spPr>
        <p:txBody>
          <a:bodyPr vert="horz" wrap="square" lIns="0" tIns="0" rIns="0" bIns="0" rtlCol="0" anchor="ctr"/>
          <a:lstStyle/>
          <a:p>
            <a:pPr algn="ctr">
              <a:lnSpc>
                <a:spcPct val="110000"/>
              </a:lnSpc>
            </a:pPr>
            <a:r>
              <a:rPr lang="it-IT" altLang="zh-CN" sz="2400" b="0" i="0" dirty="0">
                <a:solidFill>
                  <a:srgbClr val="000000"/>
                </a:solidFill>
                <a:effectLst/>
                <a:latin typeface="Times-Roman"/>
              </a:rPr>
              <a:t>L. Coraggio ,</a:t>
            </a:r>
            <a:r>
              <a:rPr lang="it-IT" altLang="zh-CN" sz="2400" b="0" i="0" dirty="0">
                <a:solidFill>
                  <a:srgbClr val="0000FF"/>
                </a:solidFill>
                <a:effectLst/>
                <a:latin typeface="Times-Roman"/>
              </a:rPr>
              <a:t> </a:t>
            </a:r>
            <a:r>
              <a:rPr lang="it-IT" altLang="zh-CN" sz="2400" b="0" i="0" dirty="0">
                <a:solidFill>
                  <a:srgbClr val="000000"/>
                </a:solidFill>
                <a:effectLst/>
                <a:latin typeface="Times-Roman"/>
              </a:rPr>
              <a:t>N. Itaco</a:t>
            </a:r>
            <a:r>
              <a:rPr lang="it-IT" altLang="zh-CN" sz="2400" dirty="0"/>
              <a:t> </a:t>
            </a:r>
            <a:br>
              <a:rPr lang="it-IT" altLang="zh-CN" sz="2400" dirty="0"/>
            </a:br>
            <a:endParaRPr kumimoji="1" lang="zh-CN" altLang="en-US" sz="2400" dirty="0"/>
          </a:p>
        </p:txBody>
      </p:sp>
      <p:sp>
        <p:nvSpPr>
          <p:cNvPr id="17" name="标题 1"/>
          <p:cNvSpPr txBox="1"/>
          <p:nvPr/>
        </p:nvSpPr>
        <p:spPr>
          <a:xfrm>
            <a:off x="551622" y="5258660"/>
            <a:ext cx="255713" cy="27699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0" tIns="0" rIns="0" bIns="0" rtlCol="0" anchor="ctr"/>
          <a:lstStyle/>
          <a:p>
            <a:pPr algn="l">
              <a:lnSpc>
                <a:spcPct val="110000"/>
              </a:lnSpc>
            </a:pPr>
            <a:endParaRPr kumimoji="1" lang="zh-CN" altLang="en-US"/>
          </a:p>
        </p:txBody>
      </p:sp>
      <p:sp>
        <p:nvSpPr>
          <p:cNvPr id="19" name="标题 1"/>
          <p:cNvSpPr txBox="1"/>
          <p:nvPr/>
        </p:nvSpPr>
        <p:spPr>
          <a:xfrm>
            <a:off x="764364" y="5902598"/>
            <a:ext cx="1123353" cy="276999"/>
          </a:xfrm>
          <a:prstGeom prst="rect">
            <a:avLst/>
          </a:prstGeom>
          <a:noFill/>
          <a:ln>
            <a:noFill/>
          </a:ln>
        </p:spPr>
        <p:txBody>
          <a:bodyPr vert="horz" wrap="square" lIns="0" tIns="0" rIns="0" bIns="0" rtlCol="0" anchor="t"/>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时   间</a:t>
            </a:r>
            <a:endParaRPr kumimoji="1" lang="zh-CN" altLang="en-US" dirty="0"/>
          </a:p>
        </p:txBody>
      </p:sp>
      <p:sp>
        <p:nvSpPr>
          <p:cNvPr id="22" name="标题 1"/>
          <p:cNvSpPr txBox="1"/>
          <p:nvPr/>
        </p:nvSpPr>
        <p:spPr>
          <a:xfrm>
            <a:off x="551622" y="5884283"/>
            <a:ext cx="255713" cy="276999"/>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0" tIns="0" rIns="0" bIns="0" rtlCol="0" anchor="ctr"/>
          <a:lstStyle/>
          <a:p>
            <a:pPr algn="l">
              <a:lnSpc>
                <a:spcPct val="110000"/>
              </a:lnSpc>
            </a:pPr>
            <a:endParaRPr kumimoji="1" lang="zh-CN" altLang="en-US"/>
          </a:p>
        </p:txBody>
      </p:sp>
      <p:sp>
        <p:nvSpPr>
          <p:cNvPr id="23" name="标题 1"/>
          <p:cNvSpPr txBox="1"/>
          <p:nvPr/>
        </p:nvSpPr>
        <p:spPr>
          <a:xfrm>
            <a:off x="394275" y="3342766"/>
            <a:ext cx="7248274" cy="162920"/>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442913" y="2301906"/>
            <a:ext cx="7160235" cy="2081719"/>
          </a:xfrm>
          <a:prstGeom prst="rect">
            <a:avLst/>
          </a:prstGeom>
          <a:noFill/>
          <a:ln>
            <a:noFill/>
          </a:ln>
        </p:spPr>
        <p:txBody>
          <a:bodyPr vert="horz" wrap="square" lIns="0" tIns="0" rIns="0" bIns="0" rtlCol="0" anchor="ctr"/>
          <a:lstStyle/>
          <a:p>
            <a:pPr algn="l">
              <a:lnSpc>
                <a:spcPct val="130000"/>
              </a:lnSpc>
            </a:pPr>
            <a:r>
              <a:rPr kumimoji="1" lang="en-US" altLang="zh-CN" sz="3600" dirty="0">
                <a:ln w="12700">
                  <a:noFill/>
                </a:ln>
                <a:solidFill>
                  <a:srgbClr val="FFFFFF">
                    <a:alpha val="100000"/>
                  </a:srgbClr>
                </a:solidFill>
                <a:latin typeface="Source Han Sans CN Bold"/>
                <a:ea typeface="Source Han Sans CN Bold"/>
                <a:cs typeface="Source Han Sans CN Bold"/>
              </a:rPr>
              <a:t>Shell-Model Calculation of 100Mo Double-β Decay</a:t>
            </a:r>
            <a:endParaRPr kumimoji="1" lang="zh-CN" altLang="en-US" dirty="0"/>
          </a:p>
        </p:txBody>
      </p:sp>
      <p:sp>
        <p:nvSpPr>
          <p:cNvPr id="10" name="文本框 9">
            <a:extLst>
              <a:ext uri="{FF2B5EF4-FFF2-40B4-BE49-F238E27FC236}">
                <a16:creationId xmlns:a16="http://schemas.microsoft.com/office/drawing/2014/main" id="{073D32F3-FE7C-875C-68B9-CAA35B27FE54}"/>
              </a:ext>
            </a:extLst>
          </p:cNvPr>
          <p:cNvSpPr txBox="1"/>
          <p:nvPr/>
        </p:nvSpPr>
        <p:spPr>
          <a:xfrm>
            <a:off x="807335" y="5941382"/>
            <a:ext cx="2942518" cy="338554"/>
          </a:xfrm>
          <a:prstGeom prst="rect">
            <a:avLst/>
          </a:prstGeom>
          <a:noFill/>
        </p:spPr>
        <p:txBody>
          <a:bodyPr wrap="square" rtlCol="0">
            <a:spAutoFit/>
          </a:bodyPr>
          <a:lstStyle/>
          <a:p>
            <a:r>
              <a:rPr lang="en-US" altLang="zh-CN" sz="1600" dirty="0"/>
              <a:t>Reporter:   </a:t>
            </a:r>
            <a:r>
              <a:rPr lang="en-US" altLang="zh-CN" sz="1600" dirty="0" err="1"/>
              <a:t>Xingcan</a:t>
            </a:r>
            <a:r>
              <a:rPr lang="en-US" altLang="zh-CN" sz="1600" dirty="0"/>
              <a:t> Cao</a:t>
            </a:r>
            <a:endParaRPr lang="zh-CN" alt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38FE3-ECF7-16C0-DC65-BA99FFF1BCDB}"/>
            </a:ext>
          </a:extLst>
        </p:cNvPr>
        <p:cNvGrpSpPr/>
        <p:nvPr/>
      </p:nvGrpSpPr>
      <p:grpSpPr>
        <a:xfrm>
          <a:off x="0" y="0"/>
          <a:ext cx="0" cy="0"/>
          <a:chOff x="0" y="0"/>
          <a:chExt cx="0" cy="0"/>
        </a:xfrm>
      </p:grpSpPr>
      <p:sp>
        <p:nvSpPr>
          <p:cNvPr id="15" name="标题 1">
            <a:extLst>
              <a:ext uri="{FF2B5EF4-FFF2-40B4-BE49-F238E27FC236}">
                <a16:creationId xmlns:a16="http://schemas.microsoft.com/office/drawing/2014/main" id="{ED8A61D5-7942-3195-819E-BE1E18125C84}"/>
              </a:ext>
            </a:extLst>
          </p:cNvPr>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Source Han Sans CN Bold"/>
                <a:ea typeface="Source Han Sans CN Bold"/>
                <a:cs typeface="Source Han Sans CN Bold"/>
              </a:rPr>
              <a:t>Double-β Decay Operators</a:t>
            </a:r>
            <a:endParaRPr kumimoji="1" lang="zh-CN" altLang="en-US" dirty="0"/>
          </a:p>
        </p:txBody>
      </p:sp>
      <p:sp>
        <p:nvSpPr>
          <p:cNvPr id="16" name="标题 1">
            <a:extLst>
              <a:ext uri="{FF2B5EF4-FFF2-40B4-BE49-F238E27FC236}">
                <a16:creationId xmlns:a16="http://schemas.microsoft.com/office/drawing/2014/main" id="{799BD185-8ECD-91E6-2856-E16A049B1FE5}"/>
              </a:ext>
            </a:extLst>
          </p:cNvPr>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95AF0D68-47AA-9254-2460-05D6C62EC0DE}"/>
              </a:ext>
            </a:extLst>
          </p:cNvPr>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a:extLst>
              <a:ext uri="{FF2B5EF4-FFF2-40B4-BE49-F238E27FC236}">
                <a16:creationId xmlns:a16="http://schemas.microsoft.com/office/drawing/2014/main" id="{0931E3AA-3620-6195-5C86-A1B9A9985BA7}"/>
              </a:ext>
            </a:extLst>
          </p:cNvPr>
          <p:cNvCxnSpPr/>
          <p:nvPr/>
        </p:nvCxnSpPr>
        <p:spPr>
          <a:xfrm>
            <a:off x="565150" y="958632"/>
            <a:ext cx="11049001" cy="0"/>
          </a:xfrm>
          <a:prstGeom prst="line">
            <a:avLst/>
          </a:prstGeom>
          <a:noFill/>
          <a:ln w="6350" cap="flat">
            <a:solidFill>
              <a:schemeClr val="accent1"/>
            </a:solidFill>
            <a:miter/>
          </a:ln>
        </p:spPr>
      </p:cxnSp>
      <p:sp>
        <p:nvSpPr>
          <p:cNvPr id="19" name="标题 1">
            <a:extLst>
              <a:ext uri="{FF2B5EF4-FFF2-40B4-BE49-F238E27FC236}">
                <a16:creationId xmlns:a16="http://schemas.microsoft.com/office/drawing/2014/main" id="{1C979E44-4E55-151A-CC65-007AC1341FC4}"/>
              </a:ext>
            </a:extLst>
          </p:cNvPr>
          <p:cNvSpPr txBox="1"/>
          <p:nvPr/>
        </p:nvSpPr>
        <p:spPr>
          <a:xfrm rot="16200000">
            <a:off x="8238419" y="2904412"/>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gradFill>
            <a:gsLst>
              <a:gs pos="0">
                <a:schemeClr val="accent3">
                  <a:alpha val="100000"/>
                </a:schemeClr>
              </a:gs>
              <a:gs pos="100000">
                <a:schemeClr val="accent1">
                  <a:alpha val="100000"/>
                </a:schemeClr>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pic>
        <p:nvPicPr>
          <p:cNvPr id="4" name="图片 3">
            <a:extLst>
              <a:ext uri="{FF2B5EF4-FFF2-40B4-BE49-F238E27FC236}">
                <a16:creationId xmlns:a16="http://schemas.microsoft.com/office/drawing/2014/main" id="{D58FCF5F-6FCF-CB2E-EBEC-D6A6722ADE1E}"/>
              </a:ext>
            </a:extLst>
          </p:cNvPr>
          <p:cNvPicPr>
            <a:picLocks noChangeAspect="1"/>
          </p:cNvPicPr>
          <p:nvPr/>
        </p:nvPicPr>
        <p:blipFill>
          <a:blip r:embed="rId3"/>
          <a:stretch>
            <a:fillRect/>
          </a:stretch>
        </p:blipFill>
        <p:spPr>
          <a:xfrm>
            <a:off x="166367" y="1012632"/>
            <a:ext cx="5328545" cy="1761758"/>
          </a:xfrm>
          <a:prstGeom prst="rect">
            <a:avLst/>
          </a:prstGeom>
        </p:spPr>
      </p:pic>
      <p:pic>
        <p:nvPicPr>
          <p:cNvPr id="7" name="图片 6">
            <a:extLst>
              <a:ext uri="{FF2B5EF4-FFF2-40B4-BE49-F238E27FC236}">
                <a16:creationId xmlns:a16="http://schemas.microsoft.com/office/drawing/2014/main" id="{10DA0C4D-37B7-E6EF-F4FF-F485234694D4}"/>
              </a:ext>
            </a:extLst>
          </p:cNvPr>
          <p:cNvPicPr>
            <a:picLocks noChangeAspect="1"/>
          </p:cNvPicPr>
          <p:nvPr/>
        </p:nvPicPr>
        <p:blipFill>
          <a:blip r:embed="rId4"/>
          <a:stretch>
            <a:fillRect/>
          </a:stretch>
        </p:blipFill>
        <p:spPr>
          <a:xfrm>
            <a:off x="291490" y="2955495"/>
            <a:ext cx="5804510" cy="3299406"/>
          </a:xfrm>
          <a:prstGeom prst="rect">
            <a:avLst/>
          </a:prstGeom>
        </p:spPr>
      </p:pic>
      <p:pic>
        <p:nvPicPr>
          <p:cNvPr id="9" name="图片 8">
            <a:extLst>
              <a:ext uri="{FF2B5EF4-FFF2-40B4-BE49-F238E27FC236}">
                <a16:creationId xmlns:a16="http://schemas.microsoft.com/office/drawing/2014/main" id="{9B4F852A-CF91-F015-0AF3-6F6E2F9717C4}"/>
              </a:ext>
            </a:extLst>
          </p:cNvPr>
          <p:cNvPicPr>
            <a:picLocks noChangeAspect="1"/>
          </p:cNvPicPr>
          <p:nvPr/>
        </p:nvPicPr>
        <p:blipFill>
          <a:blip r:embed="rId5"/>
          <a:stretch>
            <a:fillRect/>
          </a:stretch>
        </p:blipFill>
        <p:spPr>
          <a:xfrm>
            <a:off x="6770396" y="3572188"/>
            <a:ext cx="4843755" cy="1430843"/>
          </a:xfrm>
          <a:prstGeom prst="rect">
            <a:avLst/>
          </a:prstGeom>
        </p:spPr>
      </p:pic>
      <p:sp>
        <p:nvSpPr>
          <p:cNvPr id="10" name="文本框 9">
            <a:extLst>
              <a:ext uri="{FF2B5EF4-FFF2-40B4-BE49-F238E27FC236}">
                <a16:creationId xmlns:a16="http://schemas.microsoft.com/office/drawing/2014/main" id="{384AE609-5AA3-79F1-2C0D-3276486FEFA2}"/>
              </a:ext>
            </a:extLst>
          </p:cNvPr>
          <p:cNvSpPr txBox="1"/>
          <p:nvPr/>
        </p:nvSpPr>
        <p:spPr>
          <a:xfrm>
            <a:off x="6287250" y="3339537"/>
            <a:ext cx="1984549" cy="369332"/>
          </a:xfrm>
          <a:prstGeom prst="rect">
            <a:avLst/>
          </a:prstGeom>
          <a:noFill/>
        </p:spPr>
        <p:txBody>
          <a:bodyPr wrap="square" rtlCol="0">
            <a:spAutoFit/>
          </a:bodyPr>
          <a:lstStyle/>
          <a:p>
            <a:r>
              <a:rPr lang="en-US" altLang="zh-CN" dirty="0"/>
              <a:t>where:</a:t>
            </a:r>
            <a:endParaRPr lang="zh-CN" altLang="en-US" dirty="0"/>
          </a:p>
        </p:txBody>
      </p:sp>
      <p:pic>
        <p:nvPicPr>
          <p:cNvPr id="20" name="图片 19">
            <a:extLst>
              <a:ext uri="{FF2B5EF4-FFF2-40B4-BE49-F238E27FC236}">
                <a16:creationId xmlns:a16="http://schemas.microsoft.com/office/drawing/2014/main" id="{EB1F4919-A90A-34CC-31E4-77CD366FCF04}"/>
              </a:ext>
            </a:extLst>
          </p:cNvPr>
          <p:cNvPicPr>
            <a:picLocks noChangeAspect="1"/>
          </p:cNvPicPr>
          <p:nvPr/>
        </p:nvPicPr>
        <p:blipFill>
          <a:blip r:embed="rId6"/>
          <a:stretch>
            <a:fillRect/>
          </a:stretch>
        </p:blipFill>
        <p:spPr>
          <a:xfrm>
            <a:off x="6901015" y="5235682"/>
            <a:ext cx="4282010" cy="820772"/>
          </a:xfrm>
          <a:prstGeom prst="rect">
            <a:avLst/>
          </a:prstGeom>
        </p:spPr>
      </p:pic>
      <p:sp>
        <p:nvSpPr>
          <p:cNvPr id="2" name="标题 1">
            <a:extLst>
              <a:ext uri="{FF2B5EF4-FFF2-40B4-BE49-F238E27FC236}">
                <a16:creationId xmlns:a16="http://schemas.microsoft.com/office/drawing/2014/main" id="{54F29196-5BC5-88F7-7A20-B5F1C7B19D79}"/>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3556265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1"/>
              </a:gs>
              <a:gs pos="100000">
                <a:schemeClr val="accent1">
                  <a:lumMod val="5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3" name="标题 1"/>
          <p:cNvSpPr txBox="1"/>
          <p:nvPr/>
        </p:nvSpPr>
        <p:spPr>
          <a:xfrm flipH="1">
            <a:off x="673121" y="622788"/>
            <a:ext cx="8215053" cy="5612425"/>
          </a:xfrm>
          <a:prstGeom prst="rect">
            <a:avLst/>
          </a:prstGeom>
          <a:solidFill>
            <a:schemeClr val="accent2"/>
          </a:solidFill>
          <a:ln w="12700" cap="sq">
            <a:noFill/>
            <a:miter/>
          </a:ln>
        </p:spPr>
        <p:txBody>
          <a:bodyPr vert="horz" wrap="square" lIns="0" tIns="0" rIns="0" bIns="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t="722" b="722"/>
          <a:stretch>
            <a:fillRect/>
          </a:stretch>
        </p:blipFill>
        <p:spPr>
          <a:xfrm flipH="1">
            <a:off x="909352" y="847295"/>
            <a:ext cx="6955263" cy="5163410"/>
          </a:xfrm>
          <a:custGeom>
            <a:avLst/>
            <a:gdLst>
              <a:gd name="connsiteX0" fmla="*/ 8215053 w 8215053"/>
              <a:gd name="connsiteY0" fmla="*/ 0 h 5163410"/>
              <a:gd name="connsiteX1" fmla="*/ 0 w 8215053"/>
              <a:gd name="connsiteY1" fmla="*/ 0 h 5163410"/>
              <a:gd name="connsiteX2" fmla="*/ 0 w 8215053"/>
              <a:gd name="connsiteY2" fmla="*/ 5163410 h 5163410"/>
              <a:gd name="connsiteX3" fmla="*/ 8215053 w 8215053"/>
              <a:gd name="connsiteY3" fmla="*/ 5163410 h 5163410"/>
            </a:gdLst>
            <a:ahLst/>
            <a:cxnLst/>
            <a:rect l="l" t="t" r="r" b="b"/>
            <a:pathLst>
              <a:path w="8215053" h="5163410">
                <a:moveTo>
                  <a:pt x="8215053" y="0"/>
                </a:moveTo>
                <a:lnTo>
                  <a:pt x="0" y="0"/>
                </a:lnTo>
                <a:lnTo>
                  <a:pt x="0" y="5163410"/>
                </a:lnTo>
                <a:lnTo>
                  <a:pt x="8215053" y="5163410"/>
                </a:lnTo>
                <a:close/>
              </a:path>
            </a:pathLst>
          </a:custGeom>
          <a:noFill/>
          <a:ln>
            <a:noFill/>
          </a:ln>
        </p:spPr>
      </p:pic>
      <p:sp>
        <p:nvSpPr>
          <p:cNvPr id="5" name="标题 1"/>
          <p:cNvSpPr txBox="1"/>
          <p:nvPr/>
        </p:nvSpPr>
        <p:spPr>
          <a:xfrm flipH="1">
            <a:off x="5844538" y="0"/>
            <a:ext cx="6347461" cy="6858000"/>
          </a:xfrm>
          <a:custGeom>
            <a:avLst/>
            <a:gdLst>
              <a:gd name="connsiteX0" fmla="*/ 0 w 6347461"/>
              <a:gd name="connsiteY0" fmla="*/ 0 h 6858000"/>
              <a:gd name="connsiteX1" fmla="*/ 6347461 w 6347461"/>
              <a:gd name="connsiteY1" fmla="*/ 0 h 6858000"/>
              <a:gd name="connsiteX2" fmla="*/ 4632961 w 6347461"/>
              <a:gd name="connsiteY2" fmla="*/ 6858000 h 6858000"/>
              <a:gd name="connsiteX3" fmla="*/ 0 w 6347461"/>
              <a:gd name="connsiteY3" fmla="*/ 6858000 h 6858000"/>
            </a:gdLst>
            <a:ahLst/>
            <a:cxnLst/>
            <a:rect l="l" t="t" r="r" b="b"/>
            <a:pathLst>
              <a:path w="6347461" h="6858000">
                <a:moveTo>
                  <a:pt x="0" y="0"/>
                </a:moveTo>
                <a:lnTo>
                  <a:pt x="6347461" y="0"/>
                </a:lnTo>
                <a:lnTo>
                  <a:pt x="4632961" y="6858000"/>
                </a:lnTo>
                <a:lnTo>
                  <a:pt x="0" y="6858000"/>
                </a:lnTo>
                <a:close/>
              </a:path>
            </a:pathLst>
          </a:custGeom>
          <a:gradFill>
            <a:gsLst>
              <a:gs pos="0">
                <a:schemeClr val="accent2">
                  <a:lumMod val="40000"/>
                  <a:lumOff val="60000"/>
                </a:schemeClr>
              </a:gs>
              <a:gs pos="100000">
                <a:schemeClr val="bg1"/>
              </a:gs>
            </a:gsLst>
            <a:lin ang="10800000" scaled="0"/>
          </a:gradFill>
          <a:ln w="12700" cap="sq">
            <a:noFill/>
            <a:miter/>
          </a:ln>
          <a:effectLst>
            <a:outerShdw blurRad="127000" dist="127000" algn="l"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flipH="1">
            <a:off x="1824000" y="1386840"/>
            <a:ext cx="10368000" cy="4084320"/>
          </a:xfrm>
          <a:custGeom>
            <a:avLst/>
            <a:gdLst>
              <a:gd name="connsiteX0" fmla="*/ 0 w 8543501"/>
              <a:gd name="connsiteY0" fmla="*/ 0 h 3543300"/>
              <a:gd name="connsiteX1" fmla="*/ 8543501 w 8543501"/>
              <a:gd name="connsiteY1" fmla="*/ 0 h 3543300"/>
              <a:gd name="connsiteX2" fmla="*/ 7657676 w 8543501"/>
              <a:gd name="connsiteY2" fmla="*/ 3543300 h 3543300"/>
              <a:gd name="connsiteX3" fmla="*/ 0 w 8543501"/>
              <a:gd name="connsiteY3" fmla="*/ 3543300 h 3543300"/>
            </a:gdLst>
            <a:ahLst/>
            <a:cxnLst/>
            <a:rect l="l" t="t" r="r" b="b"/>
            <a:pathLst>
              <a:path w="8543501" h="3543300">
                <a:moveTo>
                  <a:pt x="0" y="0"/>
                </a:moveTo>
                <a:lnTo>
                  <a:pt x="8543501" y="0"/>
                </a:lnTo>
                <a:lnTo>
                  <a:pt x="7657676" y="3543300"/>
                </a:lnTo>
                <a:lnTo>
                  <a:pt x="0" y="3543300"/>
                </a:lnTo>
                <a:close/>
              </a:path>
            </a:pathLst>
          </a:custGeom>
          <a:gradFill>
            <a:gsLst>
              <a:gs pos="0">
                <a:schemeClr val="accent1">
                  <a:alpha val="85000"/>
                </a:schemeClr>
              </a:gs>
              <a:gs pos="97000">
                <a:schemeClr val="accent1">
                  <a:lumMod val="75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5248788" y="2254444"/>
            <a:ext cx="6482985" cy="2298313"/>
          </a:xfrm>
          <a:prstGeom prst="rect">
            <a:avLst/>
          </a:prstGeom>
          <a:noFill/>
          <a:ln>
            <a:noFill/>
          </a:ln>
        </p:spPr>
        <p:txBody>
          <a:bodyPr vert="horz" wrap="square" lIns="0" tIns="0" rIns="0" bIns="0" rtlCol="0" anchor="ctr"/>
          <a:lstStyle/>
          <a:p>
            <a:pPr algn="l">
              <a:lnSpc>
                <a:spcPct val="130000"/>
              </a:lnSpc>
            </a:pPr>
            <a:r>
              <a:rPr kumimoji="1" lang="en-US" altLang="zh-CN" sz="5500">
                <a:ln w="12700">
                  <a:noFill/>
                </a:ln>
                <a:solidFill>
                  <a:srgbClr val="FFFFFF">
                    <a:alpha val="100000"/>
                  </a:srgbClr>
                </a:solidFill>
                <a:latin typeface="Source Han Sans CN Bold"/>
                <a:ea typeface="Source Han Sans CN Bold"/>
                <a:cs typeface="Source Han Sans CN Bold"/>
              </a:rPr>
              <a:t>Results and Analysis</a:t>
            </a:r>
            <a:endParaRPr kumimoji="1" lang="zh-CN" altLang="en-US"/>
          </a:p>
        </p:txBody>
      </p:sp>
      <p:sp>
        <p:nvSpPr>
          <p:cNvPr id="8" name="标题 1"/>
          <p:cNvSpPr txBox="1"/>
          <p:nvPr/>
        </p:nvSpPr>
        <p:spPr>
          <a:xfrm>
            <a:off x="8939508" y="679949"/>
            <a:ext cx="2590187" cy="32164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50000">
                <a:schemeClr val="accent1"/>
              </a:gs>
              <a:gs pos="100000">
                <a:schemeClr val="accent1">
                  <a:lumMod val="75000"/>
                </a:schemeClr>
              </a:gs>
            </a:gsLst>
            <a:lin ang="5400000" scaled="0"/>
          </a:gradFill>
          <a:ln w="9525" cap="flat">
            <a:noFill/>
            <a:miter/>
          </a:ln>
        </p:spPr>
        <p:txBody>
          <a:bodyPr vert="horz" wrap="square" lIns="0" tIns="0" rIns="0" bIns="0" rtlCol="0" anchor="ctr"/>
          <a:lstStyle/>
          <a:p>
            <a:pPr algn="l">
              <a:lnSpc>
                <a:spcPct val="110000"/>
              </a:lnSpc>
            </a:pPr>
            <a:endParaRPr kumimoji="1" lang="zh-CN" altLang="en-US"/>
          </a:p>
        </p:txBody>
      </p:sp>
      <p:sp>
        <p:nvSpPr>
          <p:cNvPr id="9" name="标题 1"/>
          <p:cNvSpPr txBox="1"/>
          <p:nvPr/>
        </p:nvSpPr>
        <p:spPr>
          <a:xfrm>
            <a:off x="448476" y="408957"/>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0" name="标题 1"/>
          <p:cNvSpPr txBox="1"/>
          <p:nvPr/>
        </p:nvSpPr>
        <p:spPr>
          <a:xfrm>
            <a:off x="540165" y="500646"/>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448476" y="6027022"/>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a:off x="540165" y="6118711"/>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a:off x="2903713" y="243857"/>
            <a:ext cx="1846077" cy="3912365"/>
          </a:xfrm>
          <a:prstGeom prst="rect">
            <a:avLst/>
          </a:prstGeom>
          <a:noFill/>
          <a:ln cap="sq">
            <a:noFill/>
          </a:ln>
        </p:spPr>
        <p:txBody>
          <a:bodyPr vert="horz" wrap="square" lIns="0" tIns="0" rIns="0" bIns="0" rtlCol="0" anchor="b"/>
          <a:lstStyle/>
          <a:p>
            <a:pPr algn="r">
              <a:lnSpc>
                <a:spcPct val="110000"/>
              </a:lnSpc>
            </a:pPr>
            <a:r>
              <a:rPr kumimoji="1" lang="en-US" altLang="zh-CN" sz="11500" dirty="0">
                <a:ln w="25400">
                  <a:solidFill>
                    <a:srgbClr val="FFFFFF">
                      <a:alpha val="100000"/>
                    </a:srgbClr>
                  </a:solidFill>
                </a:ln>
                <a:noFill/>
                <a:latin typeface="Source Han Sans CN Bold"/>
                <a:ea typeface="Source Han Sans CN Bold"/>
                <a:cs typeface="Source Han Sans CN Bold"/>
              </a:rPr>
              <a:t>3</a:t>
            </a:r>
            <a:endParaRPr kumimoji="1"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D9DD1-2B95-2E77-5D0D-01E596EAC5E0}"/>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94FAF18D-2651-1F0A-DB3B-625B2AB13A4E}"/>
              </a:ext>
            </a:extLst>
          </p:cNvPr>
          <p:cNvSpPr txBox="1"/>
          <p:nvPr/>
        </p:nvSpPr>
        <p:spPr>
          <a:xfrm>
            <a:off x="5748372" y="2830065"/>
            <a:ext cx="695255" cy="1779381"/>
          </a:xfrm>
          <a:custGeom>
            <a:avLst/>
            <a:gdLst>
              <a:gd name="T0" fmla="*/ 561 w 561"/>
              <a:gd name="T1" fmla="*/ 1157 h 1437"/>
              <a:gd name="T2" fmla="*/ 281 w 561"/>
              <a:gd name="T3" fmla="*/ 1437 h 1437"/>
              <a:gd name="T4" fmla="*/ 0 w 561"/>
              <a:gd name="T5" fmla="*/ 1157 h 1437"/>
              <a:gd name="T6" fmla="*/ 0 w 561"/>
              <a:gd name="T7" fmla="*/ 1156 h 1437"/>
              <a:gd name="T8" fmla="*/ 0 w 561"/>
              <a:gd name="T9" fmla="*/ 282 h 1437"/>
              <a:gd name="T10" fmla="*/ 0 w 561"/>
              <a:gd name="T11" fmla="*/ 281 h 1437"/>
              <a:gd name="T12" fmla="*/ 281 w 561"/>
              <a:gd name="T13" fmla="*/ 0 h 1437"/>
              <a:gd name="T14" fmla="*/ 561 w 561"/>
              <a:gd name="T15" fmla="*/ 281 h 1437"/>
              <a:gd name="T16" fmla="*/ 561 w 561"/>
              <a:gd name="T17" fmla="*/ 288 h 1437"/>
              <a:gd name="T18" fmla="*/ 561 w 561"/>
              <a:gd name="T19" fmla="*/ 281 h 1437"/>
              <a:gd name="T20" fmla="*/ 561 w 561"/>
              <a:gd name="T21" fmla="*/ 1078 h 1437"/>
              <a:gd name="T22" fmla="*/ 561 w 561"/>
              <a:gd name="T23" fmla="*/ 1157 h 1437"/>
            </a:gdLst>
            <a:ahLst/>
            <a:cxnLst/>
            <a:rect l="0" t="0" r="r" b="b"/>
            <a:pathLst>
              <a:path w="561" h="1437">
                <a:moveTo>
                  <a:pt x="561" y="1157"/>
                </a:moveTo>
                <a:cubicBezTo>
                  <a:pt x="561" y="1312"/>
                  <a:pt x="436" y="1437"/>
                  <a:pt x="281" y="1437"/>
                </a:cubicBezTo>
                <a:cubicBezTo>
                  <a:pt x="125" y="1437"/>
                  <a:pt x="0" y="1312"/>
                  <a:pt x="0" y="1157"/>
                </a:cubicBezTo>
                <a:cubicBezTo>
                  <a:pt x="0" y="1150"/>
                  <a:pt x="0" y="1147"/>
                  <a:pt x="0" y="1156"/>
                </a:cubicBezTo>
                <a:cubicBezTo>
                  <a:pt x="0" y="865"/>
                  <a:pt x="0" y="573"/>
                  <a:pt x="0" y="282"/>
                </a:cubicBezTo>
                <a:cubicBezTo>
                  <a:pt x="0" y="291"/>
                  <a:pt x="0" y="287"/>
                  <a:pt x="0" y="281"/>
                </a:cubicBezTo>
                <a:cubicBezTo>
                  <a:pt x="0" y="126"/>
                  <a:pt x="125" y="0"/>
                  <a:pt x="281" y="0"/>
                </a:cubicBezTo>
                <a:cubicBezTo>
                  <a:pt x="436" y="0"/>
                  <a:pt x="561" y="126"/>
                  <a:pt x="561" y="281"/>
                </a:cubicBezTo>
                <a:cubicBezTo>
                  <a:pt x="561" y="283"/>
                  <a:pt x="561" y="286"/>
                  <a:pt x="561" y="288"/>
                </a:cubicBezTo>
                <a:cubicBezTo>
                  <a:pt x="561" y="286"/>
                  <a:pt x="561" y="283"/>
                  <a:pt x="561" y="281"/>
                </a:cubicBezTo>
                <a:cubicBezTo>
                  <a:pt x="561" y="1078"/>
                  <a:pt x="561" y="1078"/>
                  <a:pt x="561" y="1078"/>
                </a:cubicBezTo>
                <a:lnTo>
                  <a:pt x="561" y="1157"/>
                </a:ln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4" name="标题 1">
            <a:extLst>
              <a:ext uri="{FF2B5EF4-FFF2-40B4-BE49-F238E27FC236}">
                <a16:creationId xmlns:a16="http://schemas.microsoft.com/office/drawing/2014/main" id="{54748CCC-6FE6-82B0-1115-B4CD1A894214}"/>
              </a:ext>
            </a:extLst>
          </p:cNvPr>
          <p:cNvSpPr txBox="1"/>
          <p:nvPr/>
        </p:nvSpPr>
        <p:spPr>
          <a:xfrm>
            <a:off x="5823604" y="2920731"/>
            <a:ext cx="544791" cy="5582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8" name="标题 1">
            <a:extLst>
              <a:ext uri="{FF2B5EF4-FFF2-40B4-BE49-F238E27FC236}">
                <a16:creationId xmlns:a16="http://schemas.microsoft.com/office/drawing/2014/main" id="{503529DD-19E9-904A-6650-9EE9F120111C}"/>
              </a:ext>
            </a:extLst>
          </p:cNvPr>
          <p:cNvSpPr txBox="1"/>
          <p:nvPr/>
        </p:nvSpPr>
        <p:spPr>
          <a:xfrm>
            <a:off x="5952167" y="3056026"/>
            <a:ext cx="287665" cy="28766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3" name="标题 1">
            <a:extLst>
              <a:ext uri="{FF2B5EF4-FFF2-40B4-BE49-F238E27FC236}">
                <a16:creationId xmlns:a16="http://schemas.microsoft.com/office/drawing/2014/main" id="{0A90258D-7FDF-4405-2952-3DDAB1F22717}"/>
              </a:ext>
            </a:extLst>
          </p:cNvPr>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Source Han Sans CN Bold"/>
                <a:ea typeface="Source Han Sans CN Bold"/>
              </a:rPr>
              <a:t>Select Model Space</a:t>
            </a:r>
            <a:endParaRPr kumimoji="1" lang="zh-CN" altLang="en-US" dirty="0"/>
          </a:p>
        </p:txBody>
      </p:sp>
      <p:sp>
        <p:nvSpPr>
          <p:cNvPr id="14" name="标题 1">
            <a:extLst>
              <a:ext uri="{FF2B5EF4-FFF2-40B4-BE49-F238E27FC236}">
                <a16:creationId xmlns:a16="http://schemas.microsoft.com/office/drawing/2014/main" id="{2ED9DFCB-6401-1014-9346-6C448B4ECFB2}"/>
              </a:ext>
            </a:extLst>
          </p:cNvPr>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B4C9069E-5C71-6731-3E7F-B308AEA1C69D}"/>
              </a:ext>
            </a:extLst>
          </p:cNvPr>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6" name="标题 1">
            <a:extLst>
              <a:ext uri="{FF2B5EF4-FFF2-40B4-BE49-F238E27FC236}">
                <a16:creationId xmlns:a16="http://schemas.microsoft.com/office/drawing/2014/main" id="{34247257-2956-C9D7-CBD6-C2B80458E0AD}"/>
              </a:ext>
            </a:extLst>
          </p:cNvPr>
          <p:cNvCxnSpPr/>
          <p:nvPr/>
        </p:nvCxnSpPr>
        <p:spPr>
          <a:xfrm>
            <a:off x="565150" y="958632"/>
            <a:ext cx="11049001" cy="0"/>
          </a:xfrm>
          <a:prstGeom prst="line">
            <a:avLst/>
          </a:prstGeom>
          <a:noFill/>
          <a:ln w="6350" cap="flat">
            <a:solidFill>
              <a:schemeClr val="accent1"/>
            </a:solidFill>
            <a:miter/>
          </a:ln>
        </p:spPr>
      </p:cxnSp>
      <p:sp>
        <p:nvSpPr>
          <p:cNvPr id="9" name="文本框 8">
            <a:extLst>
              <a:ext uri="{FF2B5EF4-FFF2-40B4-BE49-F238E27FC236}">
                <a16:creationId xmlns:a16="http://schemas.microsoft.com/office/drawing/2014/main" id="{59FA53A6-7813-F747-E3D8-A0C6CBC4182A}"/>
              </a:ext>
            </a:extLst>
          </p:cNvPr>
          <p:cNvSpPr txBox="1"/>
          <p:nvPr/>
        </p:nvSpPr>
        <p:spPr>
          <a:xfrm>
            <a:off x="380582" y="1114639"/>
            <a:ext cx="6096836" cy="923330"/>
          </a:xfrm>
          <a:prstGeom prst="rect">
            <a:avLst/>
          </a:prstGeom>
          <a:noFill/>
        </p:spPr>
        <p:txBody>
          <a:bodyPr wrap="square">
            <a:spAutoFit/>
          </a:bodyPr>
          <a:lstStyle/>
          <a:p>
            <a:r>
              <a:rPr lang="en-US" altLang="zh-CN" sz="1800" b="0" i="0" dirty="0">
                <a:solidFill>
                  <a:srgbClr val="000000"/>
                </a:solidFill>
                <a:effectLst/>
                <a:latin typeface="Times-Roman"/>
              </a:rPr>
              <a:t>four proton orbitals (0 </a:t>
            </a:r>
            <a:r>
              <a:rPr lang="en-US" altLang="zh-CN" sz="1800" b="0" i="1" dirty="0">
                <a:solidFill>
                  <a:srgbClr val="000000"/>
                </a:solidFill>
                <a:effectLst/>
                <a:latin typeface="Times-Italic"/>
              </a:rPr>
              <a:t>f</a:t>
            </a:r>
            <a:r>
              <a:rPr lang="en-US" altLang="zh-CN" sz="800" b="0" i="0" dirty="0">
                <a:solidFill>
                  <a:srgbClr val="000000"/>
                </a:solidFill>
                <a:effectLst/>
                <a:latin typeface="Times-Roman"/>
              </a:rPr>
              <a:t>5</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1" dirty="0">
                <a:solidFill>
                  <a:srgbClr val="000000"/>
                </a:solidFill>
                <a:effectLst/>
                <a:latin typeface="RMTMI"/>
              </a:rPr>
              <a:t>, </a:t>
            </a:r>
            <a:r>
              <a:rPr lang="en-US" altLang="zh-CN" sz="1800" b="0" i="0" dirty="0">
                <a:solidFill>
                  <a:srgbClr val="000000"/>
                </a:solidFill>
                <a:effectLst/>
                <a:latin typeface="Times-Roman"/>
              </a:rPr>
              <a:t>1</a:t>
            </a:r>
            <a:r>
              <a:rPr lang="en-US" altLang="zh-CN" sz="1800" b="0" i="1" dirty="0">
                <a:solidFill>
                  <a:srgbClr val="000000"/>
                </a:solidFill>
                <a:effectLst/>
                <a:latin typeface="Times-Italic"/>
              </a:rPr>
              <a:t>p</a:t>
            </a:r>
            <a:r>
              <a:rPr lang="en-US" altLang="zh-CN" sz="800" b="0" i="0" dirty="0">
                <a:solidFill>
                  <a:srgbClr val="000000"/>
                </a:solidFill>
                <a:effectLst/>
                <a:latin typeface="Times-Roman"/>
              </a:rPr>
              <a:t>3</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1" dirty="0">
                <a:solidFill>
                  <a:srgbClr val="000000"/>
                </a:solidFill>
                <a:effectLst/>
                <a:latin typeface="RMTMI"/>
              </a:rPr>
              <a:t>, </a:t>
            </a:r>
            <a:r>
              <a:rPr lang="en-US" altLang="zh-CN" sz="1800" b="0" i="0" dirty="0">
                <a:solidFill>
                  <a:srgbClr val="000000"/>
                </a:solidFill>
                <a:effectLst/>
                <a:latin typeface="Times-Roman"/>
              </a:rPr>
              <a:t>1</a:t>
            </a:r>
            <a:r>
              <a:rPr lang="en-US" altLang="zh-CN" sz="1800" b="0" i="1" dirty="0">
                <a:solidFill>
                  <a:srgbClr val="000000"/>
                </a:solidFill>
                <a:effectLst/>
                <a:latin typeface="Times-Italic"/>
              </a:rPr>
              <a:t>p</a:t>
            </a:r>
            <a:r>
              <a:rPr lang="en-US" altLang="zh-CN" sz="800" b="0" i="0" dirty="0">
                <a:solidFill>
                  <a:srgbClr val="000000"/>
                </a:solidFill>
                <a:effectLst/>
                <a:latin typeface="Times-Roman"/>
              </a:rPr>
              <a:t>1</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1" dirty="0">
                <a:solidFill>
                  <a:srgbClr val="000000"/>
                </a:solidFill>
                <a:effectLst/>
                <a:latin typeface="RMTMI"/>
              </a:rPr>
              <a:t>, </a:t>
            </a:r>
            <a:r>
              <a:rPr lang="en-US" altLang="zh-CN" sz="1800" b="0" i="0" dirty="0">
                <a:solidFill>
                  <a:srgbClr val="000000"/>
                </a:solidFill>
                <a:effectLst/>
                <a:latin typeface="Times-Roman"/>
              </a:rPr>
              <a:t>0</a:t>
            </a:r>
            <a:r>
              <a:rPr lang="en-US" altLang="zh-CN" sz="1800" b="0" i="1" dirty="0">
                <a:solidFill>
                  <a:srgbClr val="000000"/>
                </a:solidFill>
                <a:effectLst/>
                <a:latin typeface="Times-Italic"/>
              </a:rPr>
              <a:t>g</a:t>
            </a:r>
            <a:r>
              <a:rPr lang="en-US" altLang="zh-CN" sz="800" b="0" i="0" dirty="0">
                <a:solidFill>
                  <a:srgbClr val="000000"/>
                </a:solidFill>
                <a:effectLst/>
                <a:latin typeface="Times-Roman"/>
              </a:rPr>
              <a:t>9</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0" dirty="0">
                <a:solidFill>
                  <a:srgbClr val="000000"/>
                </a:solidFill>
                <a:effectLst/>
                <a:latin typeface="Times-Roman"/>
              </a:rPr>
              <a:t>) and five neutron orbitals (0</a:t>
            </a:r>
            <a:r>
              <a:rPr lang="en-US" altLang="zh-CN" sz="1800" b="0" i="1" dirty="0">
                <a:solidFill>
                  <a:srgbClr val="000000"/>
                </a:solidFill>
                <a:effectLst/>
                <a:latin typeface="Times-Italic"/>
              </a:rPr>
              <a:t>g</a:t>
            </a:r>
            <a:r>
              <a:rPr lang="en-US" altLang="zh-CN" sz="800" b="0" i="0" dirty="0">
                <a:solidFill>
                  <a:srgbClr val="000000"/>
                </a:solidFill>
                <a:effectLst/>
                <a:latin typeface="Times-Roman"/>
              </a:rPr>
              <a:t>7</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1" dirty="0">
                <a:solidFill>
                  <a:srgbClr val="000000"/>
                </a:solidFill>
                <a:effectLst/>
                <a:latin typeface="RMTMI"/>
              </a:rPr>
              <a:t>, </a:t>
            </a:r>
            <a:r>
              <a:rPr lang="en-US" altLang="zh-CN" sz="1800" b="0" i="0" dirty="0">
                <a:solidFill>
                  <a:srgbClr val="000000"/>
                </a:solidFill>
                <a:effectLst/>
                <a:latin typeface="Times-Roman"/>
              </a:rPr>
              <a:t>1</a:t>
            </a:r>
            <a:r>
              <a:rPr lang="en-US" altLang="zh-CN" sz="1800" b="0" i="1" dirty="0">
                <a:solidFill>
                  <a:srgbClr val="000000"/>
                </a:solidFill>
                <a:effectLst/>
                <a:latin typeface="Times-Italic"/>
              </a:rPr>
              <a:t>d</a:t>
            </a:r>
            <a:r>
              <a:rPr lang="en-US" altLang="zh-CN" sz="800" b="0" i="0" dirty="0">
                <a:solidFill>
                  <a:srgbClr val="000000"/>
                </a:solidFill>
                <a:effectLst/>
                <a:latin typeface="Times-Roman"/>
              </a:rPr>
              <a:t>5</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1" dirty="0">
                <a:solidFill>
                  <a:srgbClr val="000000"/>
                </a:solidFill>
                <a:effectLst/>
                <a:latin typeface="RMTMI"/>
              </a:rPr>
              <a:t>, </a:t>
            </a:r>
            <a:r>
              <a:rPr lang="en-US" altLang="zh-CN" sz="1800" b="0" i="0" dirty="0">
                <a:solidFill>
                  <a:srgbClr val="000000"/>
                </a:solidFill>
                <a:effectLst/>
                <a:latin typeface="Times-Roman"/>
              </a:rPr>
              <a:t>1</a:t>
            </a:r>
            <a:r>
              <a:rPr lang="en-US" altLang="zh-CN" sz="1800" b="0" i="1" dirty="0">
                <a:solidFill>
                  <a:srgbClr val="000000"/>
                </a:solidFill>
                <a:effectLst/>
                <a:latin typeface="Times-Italic"/>
              </a:rPr>
              <a:t>d</a:t>
            </a:r>
            <a:r>
              <a:rPr lang="en-US" altLang="zh-CN" sz="800" b="0" i="0" dirty="0">
                <a:solidFill>
                  <a:srgbClr val="000000"/>
                </a:solidFill>
                <a:effectLst/>
                <a:latin typeface="Times-Roman"/>
              </a:rPr>
              <a:t>3</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1" dirty="0">
                <a:solidFill>
                  <a:srgbClr val="000000"/>
                </a:solidFill>
                <a:effectLst/>
                <a:latin typeface="RMTMI"/>
              </a:rPr>
              <a:t>, </a:t>
            </a:r>
            <a:r>
              <a:rPr lang="en-US" altLang="zh-CN" sz="1800" b="0" i="0" dirty="0">
                <a:solidFill>
                  <a:srgbClr val="000000"/>
                </a:solidFill>
                <a:effectLst/>
                <a:latin typeface="Times-Roman"/>
              </a:rPr>
              <a:t>2</a:t>
            </a:r>
            <a:r>
              <a:rPr lang="en-US" altLang="zh-CN" sz="1800" b="0" i="1" dirty="0">
                <a:solidFill>
                  <a:srgbClr val="000000"/>
                </a:solidFill>
                <a:effectLst/>
                <a:latin typeface="Times-Italic"/>
              </a:rPr>
              <a:t>s</a:t>
            </a:r>
            <a:r>
              <a:rPr lang="en-US" altLang="zh-CN" sz="800" b="0" i="0" dirty="0">
                <a:solidFill>
                  <a:srgbClr val="000000"/>
                </a:solidFill>
                <a:effectLst/>
                <a:latin typeface="Times-Roman"/>
              </a:rPr>
              <a:t>1</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1" dirty="0">
                <a:solidFill>
                  <a:srgbClr val="000000"/>
                </a:solidFill>
                <a:effectLst/>
                <a:latin typeface="RMTMI"/>
              </a:rPr>
              <a:t>, </a:t>
            </a:r>
            <a:r>
              <a:rPr lang="en-US" altLang="zh-CN" sz="1800" b="0" i="0" dirty="0">
                <a:solidFill>
                  <a:srgbClr val="000000"/>
                </a:solidFill>
                <a:effectLst/>
                <a:latin typeface="Times-Roman"/>
              </a:rPr>
              <a:t>0</a:t>
            </a:r>
            <a:r>
              <a:rPr lang="en-US" altLang="zh-CN" sz="1800" b="0" i="1" dirty="0">
                <a:solidFill>
                  <a:srgbClr val="000000"/>
                </a:solidFill>
                <a:effectLst/>
                <a:latin typeface="Times-Italic"/>
              </a:rPr>
              <a:t>h</a:t>
            </a:r>
            <a:r>
              <a:rPr lang="en-US" altLang="zh-CN" sz="800" b="0" i="0" dirty="0">
                <a:solidFill>
                  <a:srgbClr val="000000"/>
                </a:solidFill>
                <a:effectLst/>
                <a:latin typeface="Times-Roman"/>
              </a:rPr>
              <a:t>11</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0" dirty="0">
                <a:solidFill>
                  <a:srgbClr val="000000"/>
                </a:solidFill>
                <a:effectLst/>
                <a:latin typeface="Times-Roman"/>
              </a:rPr>
              <a:t>) outside the </a:t>
            </a:r>
            <a:r>
              <a:rPr lang="en-US" altLang="zh-CN" sz="800" b="0" i="0" dirty="0">
                <a:solidFill>
                  <a:srgbClr val="000000"/>
                </a:solidFill>
                <a:effectLst/>
                <a:latin typeface="Times-Roman"/>
              </a:rPr>
              <a:t>78</a:t>
            </a:r>
            <a:r>
              <a:rPr lang="en-US" altLang="zh-CN" sz="1800" b="0" i="0" dirty="0">
                <a:solidFill>
                  <a:srgbClr val="000000"/>
                </a:solidFill>
                <a:effectLst/>
                <a:latin typeface="Times-Roman"/>
              </a:rPr>
              <a:t>Ni core. </a:t>
            </a:r>
            <a:br>
              <a:rPr lang="en-US" altLang="zh-CN" dirty="0"/>
            </a:br>
            <a:endParaRPr lang="zh-CN" altLang="en-US" dirty="0"/>
          </a:p>
        </p:txBody>
      </p:sp>
      <p:pic>
        <p:nvPicPr>
          <p:cNvPr id="11" name="图片 10">
            <a:extLst>
              <a:ext uri="{FF2B5EF4-FFF2-40B4-BE49-F238E27FC236}">
                <a16:creationId xmlns:a16="http://schemas.microsoft.com/office/drawing/2014/main" id="{74DFDEB4-2D35-B7D0-1C2E-81D51FF424EB}"/>
              </a:ext>
            </a:extLst>
          </p:cNvPr>
          <p:cNvPicPr>
            <a:picLocks noChangeAspect="1"/>
          </p:cNvPicPr>
          <p:nvPr/>
        </p:nvPicPr>
        <p:blipFill>
          <a:blip r:embed="rId2"/>
          <a:stretch>
            <a:fillRect/>
          </a:stretch>
        </p:blipFill>
        <p:spPr>
          <a:xfrm>
            <a:off x="466398" y="1815984"/>
            <a:ext cx="4282675" cy="3400810"/>
          </a:xfrm>
          <a:prstGeom prst="rect">
            <a:avLst/>
          </a:prstGeom>
        </p:spPr>
      </p:pic>
      <p:sp>
        <p:nvSpPr>
          <p:cNvPr id="18" name="文本框 17">
            <a:extLst>
              <a:ext uri="{FF2B5EF4-FFF2-40B4-BE49-F238E27FC236}">
                <a16:creationId xmlns:a16="http://schemas.microsoft.com/office/drawing/2014/main" id="{09024BA6-75B1-F8C8-B25F-0891681A3DDA}"/>
              </a:ext>
            </a:extLst>
          </p:cNvPr>
          <p:cNvSpPr txBox="1"/>
          <p:nvPr/>
        </p:nvSpPr>
        <p:spPr>
          <a:xfrm>
            <a:off x="637340" y="5380672"/>
            <a:ext cx="4742822" cy="1477328"/>
          </a:xfrm>
          <a:prstGeom prst="rect">
            <a:avLst/>
          </a:prstGeom>
          <a:noFill/>
        </p:spPr>
        <p:txBody>
          <a:bodyPr wrap="square" rtlCol="0">
            <a:spAutoFit/>
          </a:bodyPr>
          <a:lstStyle/>
          <a:p>
            <a:r>
              <a:rPr lang="en-US" altLang="zh-CN" sz="1800" b="0" i="0" dirty="0">
                <a:solidFill>
                  <a:srgbClr val="000000"/>
                </a:solidFill>
                <a:effectLst/>
                <a:latin typeface="Times-Roman"/>
              </a:rPr>
              <a:t>there is an energy gap separating the 1</a:t>
            </a:r>
            <a:r>
              <a:rPr lang="en-US" altLang="zh-CN" sz="1800" b="0" i="1" dirty="0">
                <a:solidFill>
                  <a:srgbClr val="000000"/>
                </a:solidFill>
                <a:effectLst/>
                <a:latin typeface="Times-Italic"/>
              </a:rPr>
              <a:t>d</a:t>
            </a:r>
            <a:r>
              <a:rPr lang="en-US" altLang="zh-CN" sz="800" b="0" i="0" dirty="0">
                <a:solidFill>
                  <a:srgbClr val="000000"/>
                </a:solidFill>
                <a:effectLst/>
                <a:latin typeface="Times-Roman"/>
              </a:rPr>
              <a:t>5</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1" dirty="0">
                <a:solidFill>
                  <a:srgbClr val="000000"/>
                </a:solidFill>
                <a:effectLst/>
                <a:latin typeface="RMTMI"/>
              </a:rPr>
              <a:t>, </a:t>
            </a:r>
            <a:r>
              <a:rPr lang="en-US" altLang="zh-CN" sz="1800" b="0" i="0" dirty="0">
                <a:solidFill>
                  <a:srgbClr val="000000"/>
                </a:solidFill>
                <a:effectLst/>
                <a:latin typeface="Times-Roman"/>
              </a:rPr>
              <a:t>1</a:t>
            </a:r>
            <a:r>
              <a:rPr lang="en-US" altLang="zh-CN" sz="1800" b="0" i="1" dirty="0">
                <a:solidFill>
                  <a:srgbClr val="000000"/>
                </a:solidFill>
                <a:effectLst/>
                <a:latin typeface="Times-Italic"/>
              </a:rPr>
              <a:t>d</a:t>
            </a:r>
            <a:r>
              <a:rPr lang="en-US" altLang="zh-CN" sz="800" b="0" i="0" dirty="0">
                <a:solidFill>
                  <a:srgbClr val="000000"/>
                </a:solidFill>
                <a:effectLst/>
                <a:latin typeface="Times-Roman"/>
              </a:rPr>
              <a:t>3</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1" dirty="0">
                <a:solidFill>
                  <a:srgbClr val="000000"/>
                </a:solidFill>
                <a:effectLst/>
                <a:latin typeface="RMTMI"/>
              </a:rPr>
              <a:t>, </a:t>
            </a:r>
            <a:r>
              <a:rPr lang="en-US" altLang="zh-CN" sz="1800" b="0" i="0" dirty="0">
                <a:solidFill>
                  <a:srgbClr val="000000"/>
                </a:solidFill>
                <a:effectLst/>
                <a:latin typeface="Times-Roman"/>
              </a:rPr>
              <a:t>2</a:t>
            </a:r>
            <a:r>
              <a:rPr lang="en-US" altLang="zh-CN" sz="1800" b="0" i="1" dirty="0">
                <a:solidFill>
                  <a:srgbClr val="000000"/>
                </a:solidFill>
                <a:effectLst/>
                <a:latin typeface="Times-Italic"/>
              </a:rPr>
              <a:t>s</a:t>
            </a:r>
            <a:r>
              <a:rPr lang="en-US" altLang="zh-CN" sz="800" b="0" i="0" dirty="0">
                <a:solidFill>
                  <a:srgbClr val="000000"/>
                </a:solidFill>
                <a:effectLst/>
                <a:latin typeface="Times-Roman"/>
              </a:rPr>
              <a:t>1</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0" dirty="0">
                <a:solidFill>
                  <a:srgbClr val="000000"/>
                </a:solidFill>
                <a:effectLst/>
                <a:latin typeface="Times-Roman"/>
              </a:rPr>
              <a:t> neutron orbitals 0</a:t>
            </a:r>
            <a:r>
              <a:rPr lang="en-US" altLang="zh-CN" sz="1800" b="0" i="1" dirty="0">
                <a:solidFill>
                  <a:srgbClr val="000000"/>
                </a:solidFill>
                <a:effectLst/>
                <a:latin typeface="Times-Italic"/>
              </a:rPr>
              <a:t>g</a:t>
            </a:r>
            <a:r>
              <a:rPr lang="en-US" altLang="zh-CN" sz="800" b="0" i="0" dirty="0">
                <a:solidFill>
                  <a:srgbClr val="000000"/>
                </a:solidFill>
                <a:effectLst/>
                <a:latin typeface="Times-Roman"/>
              </a:rPr>
              <a:t>7</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i="1" dirty="0">
                <a:solidFill>
                  <a:srgbClr val="000000"/>
                </a:solidFill>
                <a:latin typeface="RMTMI"/>
              </a:rPr>
              <a:t>, </a:t>
            </a:r>
            <a:r>
              <a:rPr lang="en-US" altLang="zh-CN" sz="1800" b="0" i="0" dirty="0">
                <a:solidFill>
                  <a:srgbClr val="000000"/>
                </a:solidFill>
                <a:effectLst/>
                <a:latin typeface="Times-Roman"/>
              </a:rPr>
              <a:t>0</a:t>
            </a:r>
            <a:r>
              <a:rPr lang="en-US" altLang="zh-CN" sz="1800" b="0" i="1" dirty="0">
                <a:solidFill>
                  <a:srgbClr val="000000"/>
                </a:solidFill>
                <a:effectLst/>
                <a:latin typeface="Times-Italic"/>
              </a:rPr>
              <a:t>h</a:t>
            </a:r>
            <a:r>
              <a:rPr lang="en-US" altLang="zh-CN" sz="800" b="0" i="0" dirty="0">
                <a:solidFill>
                  <a:srgbClr val="000000"/>
                </a:solidFill>
                <a:effectLst/>
                <a:latin typeface="Times-Roman"/>
              </a:rPr>
              <a:t>11</a:t>
            </a:r>
            <a:r>
              <a:rPr lang="en-US" altLang="zh-CN" sz="800" b="0" i="1" dirty="0">
                <a:solidFill>
                  <a:srgbClr val="000000"/>
                </a:solidFill>
                <a:effectLst/>
                <a:latin typeface="RMTMI"/>
              </a:rPr>
              <a:t>/</a:t>
            </a:r>
            <a:r>
              <a:rPr lang="en-US" altLang="zh-CN" sz="800" b="0" i="0" dirty="0">
                <a:solidFill>
                  <a:srgbClr val="000000"/>
                </a:solidFill>
                <a:effectLst/>
                <a:latin typeface="Times-Roman"/>
              </a:rPr>
              <a:t>2</a:t>
            </a:r>
            <a:r>
              <a:rPr lang="en-US" altLang="zh-CN" sz="1800" b="0" i="0" dirty="0">
                <a:solidFill>
                  <a:srgbClr val="000000"/>
                </a:solidFill>
                <a:effectLst/>
                <a:latin typeface="Times-Roman"/>
              </a:rPr>
              <a:t> ones, which enlarges by increasing the number of valence neutrons.</a:t>
            </a:r>
            <a:r>
              <a:rPr lang="en-US" altLang="zh-CN" dirty="0"/>
              <a:t> </a:t>
            </a:r>
            <a:br>
              <a:rPr lang="en-US" altLang="zh-CN" dirty="0"/>
            </a:br>
            <a:endParaRPr lang="zh-CN" altLang="en-US" dirty="0"/>
          </a:p>
        </p:txBody>
      </p:sp>
      <p:pic>
        <p:nvPicPr>
          <p:cNvPr id="20" name="图片 19">
            <a:extLst>
              <a:ext uri="{FF2B5EF4-FFF2-40B4-BE49-F238E27FC236}">
                <a16:creationId xmlns:a16="http://schemas.microsoft.com/office/drawing/2014/main" id="{368067C8-665D-9E85-3614-2DD413EF6AF4}"/>
              </a:ext>
            </a:extLst>
          </p:cNvPr>
          <p:cNvPicPr>
            <a:picLocks noChangeAspect="1"/>
          </p:cNvPicPr>
          <p:nvPr/>
        </p:nvPicPr>
        <p:blipFill>
          <a:blip r:embed="rId3"/>
          <a:stretch>
            <a:fillRect/>
          </a:stretch>
        </p:blipFill>
        <p:spPr>
          <a:xfrm>
            <a:off x="7245576" y="1114639"/>
            <a:ext cx="3662861" cy="3514309"/>
          </a:xfrm>
          <a:prstGeom prst="rect">
            <a:avLst/>
          </a:prstGeom>
        </p:spPr>
      </p:pic>
      <p:sp>
        <p:nvSpPr>
          <p:cNvPr id="21" name="文本框 20">
            <a:extLst>
              <a:ext uri="{FF2B5EF4-FFF2-40B4-BE49-F238E27FC236}">
                <a16:creationId xmlns:a16="http://schemas.microsoft.com/office/drawing/2014/main" id="{A8781E02-D9F6-6157-EBA5-B5C4C27C4F3C}"/>
              </a:ext>
            </a:extLst>
          </p:cNvPr>
          <p:cNvSpPr txBox="1"/>
          <p:nvPr/>
        </p:nvSpPr>
        <p:spPr>
          <a:xfrm>
            <a:off x="7204668" y="5169876"/>
            <a:ext cx="4134897" cy="646331"/>
          </a:xfrm>
          <a:prstGeom prst="rect">
            <a:avLst/>
          </a:prstGeom>
          <a:noFill/>
        </p:spPr>
        <p:txBody>
          <a:bodyPr wrap="square" rtlCol="0">
            <a:spAutoFit/>
          </a:bodyPr>
          <a:lstStyle/>
          <a:p>
            <a:r>
              <a:rPr lang="en-US" altLang="zh-CN" dirty="0"/>
              <a:t>only consider </a:t>
            </a:r>
            <a:r>
              <a:rPr lang="en-US" altLang="zh-CN" dirty="0">
                <a:solidFill>
                  <a:srgbClr val="000000"/>
                </a:solidFill>
              </a:rPr>
              <a:t>four</a:t>
            </a:r>
            <a:r>
              <a:rPr lang="en-US" altLang="zh-CN" sz="1800" b="0" i="0" dirty="0">
                <a:solidFill>
                  <a:srgbClr val="000000"/>
                </a:solidFill>
                <a:effectLst/>
              </a:rPr>
              <a:t> neutron orbitals (0</a:t>
            </a:r>
            <a:r>
              <a:rPr lang="en-US" altLang="zh-CN" sz="1800" b="0" i="1" dirty="0">
                <a:solidFill>
                  <a:srgbClr val="000000"/>
                </a:solidFill>
                <a:effectLst/>
              </a:rPr>
              <a:t>g</a:t>
            </a:r>
            <a:r>
              <a:rPr lang="en-US" altLang="zh-CN" sz="800" b="0" i="0" dirty="0">
                <a:solidFill>
                  <a:srgbClr val="000000"/>
                </a:solidFill>
                <a:effectLst/>
              </a:rPr>
              <a:t>7</a:t>
            </a:r>
            <a:r>
              <a:rPr lang="en-US" altLang="zh-CN" sz="800" b="0" i="1" dirty="0">
                <a:solidFill>
                  <a:srgbClr val="000000"/>
                </a:solidFill>
                <a:effectLst/>
              </a:rPr>
              <a:t>/</a:t>
            </a:r>
            <a:r>
              <a:rPr lang="en-US" altLang="zh-CN" sz="800" b="0" i="0" dirty="0">
                <a:solidFill>
                  <a:srgbClr val="000000"/>
                </a:solidFill>
                <a:effectLst/>
              </a:rPr>
              <a:t>2</a:t>
            </a:r>
            <a:r>
              <a:rPr lang="en-US" altLang="zh-CN" sz="1800" b="0" i="1" dirty="0">
                <a:solidFill>
                  <a:srgbClr val="000000"/>
                </a:solidFill>
                <a:effectLst/>
              </a:rPr>
              <a:t>, </a:t>
            </a:r>
            <a:r>
              <a:rPr lang="en-US" altLang="zh-CN" sz="1800" b="0" i="0" dirty="0">
                <a:solidFill>
                  <a:srgbClr val="000000"/>
                </a:solidFill>
                <a:effectLst/>
              </a:rPr>
              <a:t>1</a:t>
            </a:r>
            <a:r>
              <a:rPr lang="en-US" altLang="zh-CN" sz="1800" b="0" i="1" dirty="0">
                <a:solidFill>
                  <a:srgbClr val="000000"/>
                </a:solidFill>
                <a:effectLst/>
              </a:rPr>
              <a:t>d</a:t>
            </a:r>
            <a:r>
              <a:rPr lang="en-US" altLang="zh-CN" sz="800" b="0" i="0" dirty="0">
                <a:solidFill>
                  <a:srgbClr val="000000"/>
                </a:solidFill>
                <a:effectLst/>
              </a:rPr>
              <a:t>5</a:t>
            </a:r>
            <a:r>
              <a:rPr lang="en-US" altLang="zh-CN" sz="800" b="0" i="1" dirty="0">
                <a:solidFill>
                  <a:srgbClr val="000000"/>
                </a:solidFill>
                <a:effectLst/>
              </a:rPr>
              <a:t>/</a:t>
            </a:r>
            <a:r>
              <a:rPr lang="en-US" altLang="zh-CN" sz="800" b="0" i="0" dirty="0">
                <a:solidFill>
                  <a:srgbClr val="000000"/>
                </a:solidFill>
                <a:effectLst/>
              </a:rPr>
              <a:t>2</a:t>
            </a:r>
            <a:r>
              <a:rPr lang="en-US" altLang="zh-CN" sz="1800" b="0" i="1" dirty="0">
                <a:solidFill>
                  <a:srgbClr val="000000"/>
                </a:solidFill>
                <a:effectLst/>
              </a:rPr>
              <a:t>, </a:t>
            </a:r>
            <a:r>
              <a:rPr lang="en-US" altLang="zh-CN" sz="1800" b="0" i="0" dirty="0">
                <a:solidFill>
                  <a:srgbClr val="000000"/>
                </a:solidFill>
                <a:effectLst/>
              </a:rPr>
              <a:t>1</a:t>
            </a:r>
            <a:r>
              <a:rPr lang="en-US" altLang="zh-CN" sz="1800" b="0" i="1" dirty="0">
                <a:solidFill>
                  <a:srgbClr val="000000"/>
                </a:solidFill>
                <a:effectLst/>
              </a:rPr>
              <a:t>d</a:t>
            </a:r>
            <a:r>
              <a:rPr lang="en-US" altLang="zh-CN" sz="800" b="0" i="0" dirty="0">
                <a:solidFill>
                  <a:srgbClr val="000000"/>
                </a:solidFill>
                <a:effectLst/>
              </a:rPr>
              <a:t>3</a:t>
            </a:r>
            <a:r>
              <a:rPr lang="en-US" altLang="zh-CN" sz="800" b="0" i="1" dirty="0">
                <a:solidFill>
                  <a:srgbClr val="000000"/>
                </a:solidFill>
                <a:effectLst/>
              </a:rPr>
              <a:t>/</a:t>
            </a:r>
            <a:r>
              <a:rPr lang="en-US" altLang="zh-CN" sz="800" b="0" i="0" dirty="0">
                <a:solidFill>
                  <a:srgbClr val="000000"/>
                </a:solidFill>
                <a:effectLst/>
              </a:rPr>
              <a:t>2</a:t>
            </a:r>
            <a:r>
              <a:rPr lang="en-US" altLang="zh-CN" sz="1800" b="0" i="1" dirty="0">
                <a:solidFill>
                  <a:srgbClr val="000000"/>
                </a:solidFill>
                <a:effectLst/>
              </a:rPr>
              <a:t>, </a:t>
            </a:r>
            <a:r>
              <a:rPr lang="en-US" altLang="zh-CN" sz="1800" b="0" i="0" dirty="0">
                <a:solidFill>
                  <a:srgbClr val="000000"/>
                </a:solidFill>
                <a:effectLst/>
              </a:rPr>
              <a:t>2</a:t>
            </a:r>
            <a:r>
              <a:rPr lang="en-US" altLang="zh-CN" sz="1800" b="0" i="1" dirty="0">
                <a:solidFill>
                  <a:srgbClr val="000000"/>
                </a:solidFill>
                <a:effectLst/>
              </a:rPr>
              <a:t>s</a:t>
            </a:r>
            <a:r>
              <a:rPr lang="en-US" altLang="zh-CN" sz="800" b="0" i="0" dirty="0">
                <a:solidFill>
                  <a:srgbClr val="000000"/>
                </a:solidFill>
                <a:effectLst/>
              </a:rPr>
              <a:t>1</a:t>
            </a:r>
            <a:r>
              <a:rPr lang="en-US" altLang="zh-CN" sz="800" b="0" i="1" dirty="0">
                <a:solidFill>
                  <a:srgbClr val="000000"/>
                </a:solidFill>
                <a:effectLst/>
              </a:rPr>
              <a:t>/</a:t>
            </a:r>
            <a:r>
              <a:rPr lang="en-US" altLang="zh-CN" sz="800" b="0" i="0" dirty="0">
                <a:solidFill>
                  <a:srgbClr val="000000"/>
                </a:solidFill>
                <a:effectLst/>
              </a:rPr>
              <a:t>2</a:t>
            </a:r>
            <a:r>
              <a:rPr lang="en-US" altLang="zh-CN" sz="1800" b="0" i="0" dirty="0">
                <a:solidFill>
                  <a:srgbClr val="000000"/>
                </a:solidFill>
                <a:effectLst/>
              </a:rPr>
              <a:t>) </a:t>
            </a:r>
            <a:endParaRPr lang="zh-CN" altLang="en-US" dirty="0"/>
          </a:p>
        </p:txBody>
      </p:sp>
      <p:sp>
        <p:nvSpPr>
          <p:cNvPr id="2" name="标题 1">
            <a:extLst>
              <a:ext uri="{FF2B5EF4-FFF2-40B4-BE49-F238E27FC236}">
                <a16:creationId xmlns:a16="http://schemas.microsoft.com/office/drawing/2014/main" id="{8852A43D-C110-A03D-834A-0FE9000CB317}"/>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38277689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5289940" y="2116632"/>
            <a:ext cx="695255" cy="1779381"/>
          </a:xfrm>
          <a:custGeom>
            <a:avLst/>
            <a:gdLst>
              <a:gd name="T0" fmla="*/ 561 w 561"/>
              <a:gd name="T1" fmla="*/ 1157 h 1437"/>
              <a:gd name="T2" fmla="*/ 281 w 561"/>
              <a:gd name="T3" fmla="*/ 1437 h 1437"/>
              <a:gd name="T4" fmla="*/ 0 w 561"/>
              <a:gd name="T5" fmla="*/ 1157 h 1437"/>
              <a:gd name="T6" fmla="*/ 0 w 561"/>
              <a:gd name="T7" fmla="*/ 1156 h 1437"/>
              <a:gd name="T8" fmla="*/ 0 w 561"/>
              <a:gd name="T9" fmla="*/ 282 h 1437"/>
              <a:gd name="T10" fmla="*/ 0 w 561"/>
              <a:gd name="T11" fmla="*/ 281 h 1437"/>
              <a:gd name="T12" fmla="*/ 281 w 561"/>
              <a:gd name="T13" fmla="*/ 0 h 1437"/>
              <a:gd name="T14" fmla="*/ 561 w 561"/>
              <a:gd name="T15" fmla="*/ 281 h 1437"/>
              <a:gd name="T16" fmla="*/ 561 w 561"/>
              <a:gd name="T17" fmla="*/ 288 h 1437"/>
              <a:gd name="T18" fmla="*/ 561 w 561"/>
              <a:gd name="T19" fmla="*/ 281 h 1437"/>
              <a:gd name="T20" fmla="*/ 561 w 561"/>
              <a:gd name="T21" fmla="*/ 1078 h 1437"/>
              <a:gd name="T22" fmla="*/ 561 w 561"/>
              <a:gd name="T23" fmla="*/ 1157 h 1437"/>
            </a:gdLst>
            <a:ahLst/>
            <a:cxnLst/>
            <a:rect l="0" t="0" r="r" b="b"/>
            <a:pathLst>
              <a:path w="561" h="1437">
                <a:moveTo>
                  <a:pt x="561" y="1157"/>
                </a:moveTo>
                <a:cubicBezTo>
                  <a:pt x="561" y="1312"/>
                  <a:pt x="436" y="1437"/>
                  <a:pt x="281" y="1437"/>
                </a:cubicBezTo>
                <a:cubicBezTo>
                  <a:pt x="125" y="1437"/>
                  <a:pt x="0" y="1312"/>
                  <a:pt x="0" y="1157"/>
                </a:cubicBezTo>
                <a:cubicBezTo>
                  <a:pt x="0" y="1150"/>
                  <a:pt x="0" y="1147"/>
                  <a:pt x="0" y="1156"/>
                </a:cubicBezTo>
                <a:cubicBezTo>
                  <a:pt x="0" y="865"/>
                  <a:pt x="0" y="573"/>
                  <a:pt x="0" y="282"/>
                </a:cubicBezTo>
                <a:cubicBezTo>
                  <a:pt x="0" y="291"/>
                  <a:pt x="0" y="287"/>
                  <a:pt x="0" y="281"/>
                </a:cubicBezTo>
                <a:cubicBezTo>
                  <a:pt x="0" y="126"/>
                  <a:pt x="125" y="0"/>
                  <a:pt x="281" y="0"/>
                </a:cubicBezTo>
                <a:cubicBezTo>
                  <a:pt x="436" y="0"/>
                  <a:pt x="561" y="126"/>
                  <a:pt x="561" y="281"/>
                </a:cubicBezTo>
                <a:cubicBezTo>
                  <a:pt x="561" y="283"/>
                  <a:pt x="561" y="286"/>
                  <a:pt x="561" y="288"/>
                </a:cubicBezTo>
                <a:cubicBezTo>
                  <a:pt x="561" y="286"/>
                  <a:pt x="561" y="283"/>
                  <a:pt x="561" y="281"/>
                </a:cubicBezTo>
                <a:cubicBezTo>
                  <a:pt x="561" y="1078"/>
                  <a:pt x="561" y="1078"/>
                  <a:pt x="561" y="1078"/>
                </a:cubicBezTo>
                <a:lnTo>
                  <a:pt x="561" y="1157"/>
                </a:ln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5365172" y="2207298"/>
            <a:ext cx="544791" cy="5582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6080228" y="3263518"/>
            <a:ext cx="695255" cy="1779381"/>
          </a:xfrm>
          <a:custGeom>
            <a:avLst/>
            <a:gdLst>
              <a:gd name="T0" fmla="*/ 0 w 561"/>
              <a:gd name="T1" fmla="*/ 280 h 1437"/>
              <a:gd name="T2" fmla="*/ 281 w 561"/>
              <a:gd name="T3" fmla="*/ 0 h 1437"/>
              <a:gd name="T4" fmla="*/ 561 w 561"/>
              <a:gd name="T5" fmla="*/ 280 h 1437"/>
              <a:gd name="T6" fmla="*/ 561 w 561"/>
              <a:gd name="T7" fmla="*/ 281 h 1437"/>
              <a:gd name="T8" fmla="*/ 561 w 561"/>
              <a:gd name="T9" fmla="*/ 1155 h 1437"/>
              <a:gd name="T10" fmla="*/ 561 w 561"/>
              <a:gd name="T11" fmla="*/ 1157 h 1437"/>
              <a:gd name="T12" fmla="*/ 281 w 561"/>
              <a:gd name="T13" fmla="*/ 1437 h 1437"/>
              <a:gd name="T14" fmla="*/ 0 w 561"/>
              <a:gd name="T15" fmla="*/ 1157 h 1437"/>
              <a:gd name="T16" fmla="*/ 0 w 561"/>
              <a:gd name="T17" fmla="*/ 1149 h 1437"/>
              <a:gd name="T18" fmla="*/ 0 w 561"/>
              <a:gd name="T19" fmla="*/ 1157 h 1437"/>
              <a:gd name="T20" fmla="*/ 0 w 561"/>
              <a:gd name="T21" fmla="*/ 359 h 1437"/>
              <a:gd name="T22" fmla="*/ 0 w 561"/>
              <a:gd name="T23" fmla="*/ 280 h 1437"/>
            </a:gdLst>
            <a:ahLst/>
            <a:cxnLst/>
            <a:rect l="0" t="0" r="r" b="b"/>
            <a:pathLst>
              <a:path w="561" h="1437">
                <a:moveTo>
                  <a:pt x="0" y="280"/>
                </a:moveTo>
                <a:cubicBezTo>
                  <a:pt x="0" y="125"/>
                  <a:pt x="125" y="0"/>
                  <a:pt x="281" y="0"/>
                </a:cubicBezTo>
                <a:cubicBezTo>
                  <a:pt x="436" y="0"/>
                  <a:pt x="561" y="125"/>
                  <a:pt x="561" y="280"/>
                </a:cubicBezTo>
                <a:cubicBezTo>
                  <a:pt x="561" y="287"/>
                  <a:pt x="561" y="290"/>
                  <a:pt x="561" y="281"/>
                </a:cubicBezTo>
                <a:cubicBezTo>
                  <a:pt x="561" y="573"/>
                  <a:pt x="561" y="864"/>
                  <a:pt x="561" y="1155"/>
                </a:cubicBezTo>
                <a:cubicBezTo>
                  <a:pt x="561" y="1147"/>
                  <a:pt x="561" y="1150"/>
                  <a:pt x="561" y="1157"/>
                </a:cubicBezTo>
                <a:cubicBezTo>
                  <a:pt x="561" y="1311"/>
                  <a:pt x="436" y="1437"/>
                  <a:pt x="281" y="1437"/>
                </a:cubicBezTo>
                <a:cubicBezTo>
                  <a:pt x="125" y="1437"/>
                  <a:pt x="0" y="1311"/>
                  <a:pt x="0" y="1157"/>
                </a:cubicBezTo>
                <a:cubicBezTo>
                  <a:pt x="0" y="1154"/>
                  <a:pt x="0" y="1152"/>
                  <a:pt x="0" y="1149"/>
                </a:cubicBezTo>
                <a:cubicBezTo>
                  <a:pt x="0" y="1152"/>
                  <a:pt x="0" y="1154"/>
                  <a:pt x="0" y="1157"/>
                </a:cubicBezTo>
                <a:cubicBezTo>
                  <a:pt x="0" y="359"/>
                  <a:pt x="0" y="359"/>
                  <a:pt x="0" y="359"/>
                </a:cubicBezTo>
                <a:lnTo>
                  <a:pt x="0" y="280"/>
                </a:ln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6" name="标题 1"/>
          <p:cNvSpPr txBox="1"/>
          <p:nvPr/>
        </p:nvSpPr>
        <p:spPr>
          <a:xfrm>
            <a:off x="6155461" y="4392895"/>
            <a:ext cx="544790" cy="559290"/>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7" name="标题 1"/>
          <p:cNvSpPr txBox="1"/>
          <p:nvPr/>
        </p:nvSpPr>
        <p:spPr>
          <a:xfrm>
            <a:off x="6289432" y="4528603"/>
            <a:ext cx="276847" cy="28787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5493735" y="2342593"/>
            <a:ext cx="287665" cy="28766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3"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Source Han Sans CN Bold"/>
                <a:ea typeface="Source Han Sans CN Bold"/>
                <a:cs typeface="Source Han Sans CN Bold"/>
              </a:rPr>
              <a:t>Spectroscopy of 100Mo and 100Ru</a:t>
            </a:r>
            <a:endParaRPr kumimoji="1" lang="zh-CN" altLang="en-US" dirty="0"/>
          </a:p>
        </p:txBody>
      </p:sp>
      <p:sp>
        <p:nvSpPr>
          <p:cNvPr id="14"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6" name="标题 1"/>
          <p:cNvCxnSpPr/>
          <p:nvPr/>
        </p:nvCxnSpPr>
        <p:spPr>
          <a:xfrm>
            <a:off x="565150" y="958632"/>
            <a:ext cx="11049001" cy="0"/>
          </a:xfrm>
          <a:prstGeom prst="line">
            <a:avLst/>
          </a:prstGeom>
          <a:noFill/>
          <a:ln w="6350" cap="flat">
            <a:solidFill>
              <a:schemeClr val="accent1"/>
            </a:solidFill>
            <a:miter/>
          </a:ln>
        </p:spPr>
      </p:cxnSp>
      <p:pic>
        <p:nvPicPr>
          <p:cNvPr id="18" name="图片 17">
            <a:extLst>
              <a:ext uri="{FF2B5EF4-FFF2-40B4-BE49-F238E27FC236}">
                <a16:creationId xmlns:a16="http://schemas.microsoft.com/office/drawing/2014/main" id="{8FBDA754-9E1A-57F1-48FB-7228B38F7B4F}"/>
              </a:ext>
            </a:extLst>
          </p:cNvPr>
          <p:cNvPicPr>
            <a:picLocks noChangeAspect="1"/>
          </p:cNvPicPr>
          <p:nvPr/>
        </p:nvPicPr>
        <p:blipFill>
          <a:blip r:embed="rId2"/>
          <a:stretch>
            <a:fillRect/>
          </a:stretch>
        </p:blipFill>
        <p:spPr>
          <a:xfrm>
            <a:off x="883726" y="958632"/>
            <a:ext cx="3045661" cy="2843579"/>
          </a:xfrm>
          <a:prstGeom prst="rect">
            <a:avLst/>
          </a:prstGeom>
        </p:spPr>
      </p:pic>
      <p:pic>
        <p:nvPicPr>
          <p:cNvPr id="20" name="图片 19">
            <a:extLst>
              <a:ext uri="{FF2B5EF4-FFF2-40B4-BE49-F238E27FC236}">
                <a16:creationId xmlns:a16="http://schemas.microsoft.com/office/drawing/2014/main" id="{C76A0B1E-90F2-D4BF-A2D3-EAE0EAF3CD92}"/>
              </a:ext>
            </a:extLst>
          </p:cNvPr>
          <p:cNvPicPr>
            <a:picLocks noChangeAspect="1"/>
          </p:cNvPicPr>
          <p:nvPr/>
        </p:nvPicPr>
        <p:blipFill>
          <a:blip r:embed="rId3"/>
          <a:stretch>
            <a:fillRect/>
          </a:stretch>
        </p:blipFill>
        <p:spPr>
          <a:xfrm>
            <a:off x="7255401" y="1084113"/>
            <a:ext cx="3235484" cy="2718098"/>
          </a:xfrm>
          <a:prstGeom prst="rect">
            <a:avLst/>
          </a:prstGeom>
        </p:spPr>
      </p:pic>
      <p:pic>
        <p:nvPicPr>
          <p:cNvPr id="22" name="图片 21">
            <a:extLst>
              <a:ext uri="{FF2B5EF4-FFF2-40B4-BE49-F238E27FC236}">
                <a16:creationId xmlns:a16="http://schemas.microsoft.com/office/drawing/2014/main" id="{2E0EA29C-44CF-594A-7340-8376B048FF13}"/>
              </a:ext>
            </a:extLst>
          </p:cNvPr>
          <p:cNvPicPr>
            <a:picLocks noChangeAspect="1"/>
          </p:cNvPicPr>
          <p:nvPr/>
        </p:nvPicPr>
        <p:blipFill>
          <a:blip r:embed="rId4"/>
          <a:stretch>
            <a:fillRect/>
          </a:stretch>
        </p:blipFill>
        <p:spPr>
          <a:xfrm>
            <a:off x="380424" y="3680734"/>
            <a:ext cx="4583159" cy="3123947"/>
          </a:xfrm>
          <a:prstGeom prst="rect">
            <a:avLst/>
          </a:prstGeom>
        </p:spPr>
      </p:pic>
      <p:pic>
        <p:nvPicPr>
          <p:cNvPr id="24" name="图片 23">
            <a:extLst>
              <a:ext uri="{FF2B5EF4-FFF2-40B4-BE49-F238E27FC236}">
                <a16:creationId xmlns:a16="http://schemas.microsoft.com/office/drawing/2014/main" id="{D2E264E4-1E74-B453-2750-8B0848E5EE42}"/>
              </a:ext>
            </a:extLst>
          </p:cNvPr>
          <p:cNvPicPr>
            <a:picLocks noChangeAspect="1"/>
          </p:cNvPicPr>
          <p:nvPr/>
        </p:nvPicPr>
        <p:blipFill>
          <a:blip r:embed="rId5"/>
          <a:stretch>
            <a:fillRect/>
          </a:stretch>
        </p:blipFill>
        <p:spPr>
          <a:xfrm>
            <a:off x="6960951" y="3819775"/>
            <a:ext cx="4780974" cy="2877490"/>
          </a:xfrm>
          <a:prstGeom prst="rect">
            <a:avLst/>
          </a:prstGeom>
        </p:spPr>
      </p:pic>
      <p:sp>
        <p:nvSpPr>
          <p:cNvPr id="2" name="标题 1">
            <a:extLst>
              <a:ext uri="{FF2B5EF4-FFF2-40B4-BE49-F238E27FC236}">
                <a16:creationId xmlns:a16="http://schemas.microsoft.com/office/drawing/2014/main" id="{53D56B78-8BAC-EE1B-80E2-85C3667AD137}"/>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F04C0-85E9-F3F7-9E47-8AC3DC8112CC}"/>
            </a:ext>
          </a:extLst>
        </p:cNvPr>
        <p:cNvGrpSpPr/>
        <p:nvPr/>
      </p:nvGrpSpPr>
      <p:grpSpPr>
        <a:xfrm>
          <a:off x="0" y="0"/>
          <a:ext cx="0" cy="0"/>
          <a:chOff x="0" y="0"/>
          <a:chExt cx="0" cy="0"/>
        </a:xfrm>
      </p:grpSpPr>
      <p:sp>
        <p:nvSpPr>
          <p:cNvPr id="3" name="标题 1">
            <a:extLst>
              <a:ext uri="{FF2B5EF4-FFF2-40B4-BE49-F238E27FC236}">
                <a16:creationId xmlns:a16="http://schemas.microsoft.com/office/drawing/2014/main" id="{ED860AA8-C7CF-97AA-F326-99BD1364184E}"/>
              </a:ext>
            </a:extLst>
          </p:cNvPr>
          <p:cNvSpPr txBox="1"/>
          <p:nvPr/>
        </p:nvSpPr>
        <p:spPr>
          <a:xfrm>
            <a:off x="5289940" y="2116632"/>
            <a:ext cx="695255" cy="1779381"/>
          </a:xfrm>
          <a:custGeom>
            <a:avLst/>
            <a:gdLst>
              <a:gd name="T0" fmla="*/ 561 w 561"/>
              <a:gd name="T1" fmla="*/ 1157 h 1437"/>
              <a:gd name="T2" fmla="*/ 281 w 561"/>
              <a:gd name="T3" fmla="*/ 1437 h 1437"/>
              <a:gd name="T4" fmla="*/ 0 w 561"/>
              <a:gd name="T5" fmla="*/ 1157 h 1437"/>
              <a:gd name="T6" fmla="*/ 0 w 561"/>
              <a:gd name="T7" fmla="*/ 1156 h 1437"/>
              <a:gd name="T8" fmla="*/ 0 w 561"/>
              <a:gd name="T9" fmla="*/ 282 h 1437"/>
              <a:gd name="T10" fmla="*/ 0 w 561"/>
              <a:gd name="T11" fmla="*/ 281 h 1437"/>
              <a:gd name="T12" fmla="*/ 281 w 561"/>
              <a:gd name="T13" fmla="*/ 0 h 1437"/>
              <a:gd name="T14" fmla="*/ 561 w 561"/>
              <a:gd name="T15" fmla="*/ 281 h 1437"/>
              <a:gd name="T16" fmla="*/ 561 w 561"/>
              <a:gd name="T17" fmla="*/ 288 h 1437"/>
              <a:gd name="T18" fmla="*/ 561 w 561"/>
              <a:gd name="T19" fmla="*/ 281 h 1437"/>
              <a:gd name="T20" fmla="*/ 561 w 561"/>
              <a:gd name="T21" fmla="*/ 1078 h 1437"/>
              <a:gd name="T22" fmla="*/ 561 w 561"/>
              <a:gd name="T23" fmla="*/ 1157 h 1437"/>
            </a:gdLst>
            <a:ahLst/>
            <a:cxnLst/>
            <a:rect l="0" t="0" r="r" b="b"/>
            <a:pathLst>
              <a:path w="561" h="1437">
                <a:moveTo>
                  <a:pt x="561" y="1157"/>
                </a:moveTo>
                <a:cubicBezTo>
                  <a:pt x="561" y="1312"/>
                  <a:pt x="436" y="1437"/>
                  <a:pt x="281" y="1437"/>
                </a:cubicBezTo>
                <a:cubicBezTo>
                  <a:pt x="125" y="1437"/>
                  <a:pt x="0" y="1312"/>
                  <a:pt x="0" y="1157"/>
                </a:cubicBezTo>
                <a:cubicBezTo>
                  <a:pt x="0" y="1150"/>
                  <a:pt x="0" y="1147"/>
                  <a:pt x="0" y="1156"/>
                </a:cubicBezTo>
                <a:cubicBezTo>
                  <a:pt x="0" y="865"/>
                  <a:pt x="0" y="573"/>
                  <a:pt x="0" y="282"/>
                </a:cubicBezTo>
                <a:cubicBezTo>
                  <a:pt x="0" y="291"/>
                  <a:pt x="0" y="287"/>
                  <a:pt x="0" y="281"/>
                </a:cubicBezTo>
                <a:cubicBezTo>
                  <a:pt x="0" y="126"/>
                  <a:pt x="125" y="0"/>
                  <a:pt x="281" y="0"/>
                </a:cubicBezTo>
                <a:cubicBezTo>
                  <a:pt x="436" y="0"/>
                  <a:pt x="561" y="126"/>
                  <a:pt x="561" y="281"/>
                </a:cubicBezTo>
                <a:cubicBezTo>
                  <a:pt x="561" y="283"/>
                  <a:pt x="561" y="286"/>
                  <a:pt x="561" y="288"/>
                </a:cubicBezTo>
                <a:cubicBezTo>
                  <a:pt x="561" y="286"/>
                  <a:pt x="561" y="283"/>
                  <a:pt x="561" y="281"/>
                </a:cubicBezTo>
                <a:cubicBezTo>
                  <a:pt x="561" y="1078"/>
                  <a:pt x="561" y="1078"/>
                  <a:pt x="561" y="1078"/>
                </a:cubicBezTo>
                <a:lnTo>
                  <a:pt x="561" y="1157"/>
                </a:ln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4" name="标题 1">
            <a:extLst>
              <a:ext uri="{FF2B5EF4-FFF2-40B4-BE49-F238E27FC236}">
                <a16:creationId xmlns:a16="http://schemas.microsoft.com/office/drawing/2014/main" id="{DDE061DD-BB20-774C-3C1F-562147DB76DD}"/>
              </a:ext>
            </a:extLst>
          </p:cNvPr>
          <p:cNvSpPr txBox="1"/>
          <p:nvPr/>
        </p:nvSpPr>
        <p:spPr>
          <a:xfrm>
            <a:off x="5365172" y="2207298"/>
            <a:ext cx="544791" cy="558255"/>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5" name="标题 1">
            <a:extLst>
              <a:ext uri="{FF2B5EF4-FFF2-40B4-BE49-F238E27FC236}">
                <a16:creationId xmlns:a16="http://schemas.microsoft.com/office/drawing/2014/main" id="{27BB75B8-B0B8-0F90-6CAB-275211E4795A}"/>
              </a:ext>
            </a:extLst>
          </p:cNvPr>
          <p:cNvSpPr txBox="1"/>
          <p:nvPr/>
        </p:nvSpPr>
        <p:spPr>
          <a:xfrm>
            <a:off x="6080228" y="3263518"/>
            <a:ext cx="695255" cy="1779381"/>
          </a:xfrm>
          <a:custGeom>
            <a:avLst/>
            <a:gdLst>
              <a:gd name="T0" fmla="*/ 0 w 561"/>
              <a:gd name="T1" fmla="*/ 280 h 1437"/>
              <a:gd name="T2" fmla="*/ 281 w 561"/>
              <a:gd name="T3" fmla="*/ 0 h 1437"/>
              <a:gd name="T4" fmla="*/ 561 w 561"/>
              <a:gd name="T5" fmla="*/ 280 h 1437"/>
              <a:gd name="T6" fmla="*/ 561 w 561"/>
              <a:gd name="T7" fmla="*/ 281 h 1437"/>
              <a:gd name="T8" fmla="*/ 561 w 561"/>
              <a:gd name="T9" fmla="*/ 1155 h 1437"/>
              <a:gd name="T10" fmla="*/ 561 w 561"/>
              <a:gd name="T11" fmla="*/ 1157 h 1437"/>
              <a:gd name="T12" fmla="*/ 281 w 561"/>
              <a:gd name="T13" fmla="*/ 1437 h 1437"/>
              <a:gd name="T14" fmla="*/ 0 w 561"/>
              <a:gd name="T15" fmla="*/ 1157 h 1437"/>
              <a:gd name="T16" fmla="*/ 0 w 561"/>
              <a:gd name="T17" fmla="*/ 1149 h 1437"/>
              <a:gd name="T18" fmla="*/ 0 w 561"/>
              <a:gd name="T19" fmla="*/ 1157 h 1437"/>
              <a:gd name="T20" fmla="*/ 0 w 561"/>
              <a:gd name="T21" fmla="*/ 359 h 1437"/>
              <a:gd name="T22" fmla="*/ 0 w 561"/>
              <a:gd name="T23" fmla="*/ 280 h 1437"/>
            </a:gdLst>
            <a:ahLst/>
            <a:cxnLst/>
            <a:rect l="0" t="0" r="r" b="b"/>
            <a:pathLst>
              <a:path w="561" h="1437">
                <a:moveTo>
                  <a:pt x="0" y="280"/>
                </a:moveTo>
                <a:cubicBezTo>
                  <a:pt x="0" y="125"/>
                  <a:pt x="125" y="0"/>
                  <a:pt x="281" y="0"/>
                </a:cubicBezTo>
                <a:cubicBezTo>
                  <a:pt x="436" y="0"/>
                  <a:pt x="561" y="125"/>
                  <a:pt x="561" y="280"/>
                </a:cubicBezTo>
                <a:cubicBezTo>
                  <a:pt x="561" y="287"/>
                  <a:pt x="561" y="290"/>
                  <a:pt x="561" y="281"/>
                </a:cubicBezTo>
                <a:cubicBezTo>
                  <a:pt x="561" y="573"/>
                  <a:pt x="561" y="864"/>
                  <a:pt x="561" y="1155"/>
                </a:cubicBezTo>
                <a:cubicBezTo>
                  <a:pt x="561" y="1147"/>
                  <a:pt x="561" y="1150"/>
                  <a:pt x="561" y="1157"/>
                </a:cubicBezTo>
                <a:cubicBezTo>
                  <a:pt x="561" y="1311"/>
                  <a:pt x="436" y="1437"/>
                  <a:pt x="281" y="1437"/>
                </a:cubicBezTo>
                <a:cubicBezTo>
                  <a:pt x="125" y="1437"/>
                  <a:pt x="0" y="1311"/>
                  <a:pt x="0" y="1157"/>
                </a:cubicBezTo>
                <a:cubicBezTo>
                  <a:pt x="0" y="1154"/>
                  <a:pt x="0" y="1152"/>
                  <a:pt x="0" y="1149"/>
                </a:cubicBezTo>
                <a:cubicBezTo>
                  <a:pt x="0" y="1152"/>
                  <a:pt x="0" y="1154"/>
                  <a:pt x="0" y="1157"/>
                </a:cubicBezTo>
                <a:cubicBezTo>
                  <a:pt x="0" y="359"/>
                  <a:pt x="0" y="359"/>
                  <a:pt x="0" y="359"/>
                </a:cubicBezTo>
                <a:lnTo>
                  <a:pt x="0" y="280"/>
                </a:ln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6" name="标题 1">
            <a:extLst>
              <a:ext uri="{FF2B5EF4-FFF2-40B4-BE49-F238E27FC236}">
                <a16:creationId xmlns:a16="http://schemas.microsoft.com/office/drawing/2014/main" id="{F565D0FD-E2B3-C970-530D-93595FCFA83D}"/>
              </a:ext>
            </a:extLst>
          </p:cNvPr>
          <p:cNvSpPr txBox="1"/>
          <p:nvPr/>
        </p:nvSpPr>
        <p:spPr>
          <a:xfrm>
            <a:off x="6155461" y="4392895"/>
            <a:ext cx="544790" cy="559290"/>
          </a:xfrm>
          <a:prstGeom prst="ellipse">
            <a:avLst/>
          </a:prstGeom>
          <a:solidFill>
            <a:schemeClr val="bg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7" name="标题 1">
            <a:extLst>
              <a:ext uri="{FF2B5EF4-FFF2-40B4-BE49-F238E27FC236}">
                <a16:creationId xmlns:a16="http://schemas.microsoft.com/office/drawing/2014/main" id="{D21F54E6-9436-9527-C0FC-2F3D408B5D84}"/>
              </a:ext>
            </a:extLst>
          </p:cNvPr>
          <p:cNvSpPr txBox="1"/>
          <p:nvPr/>
        </p:nvSpPr>
        <p:spPr>
          <a:xfrm>
            <a:off x="6289432" y="4528603"/>
            <a:ext cx="276847" cy="287876"/>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accent1"/>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8" name="标题 1">
            <a:extLst>
              <a:ext uri="{FF2B5EF4-FFF2-40B4-BE49-F238E27FC236}">
                <a16:creationId xmlns:a16="http://schemas.microsoft.com/office/drawing/2014/main" id="{472D2AD8-AE9E-EF2E-A303-C7BF56D88618}"/>
              </a:ext>
            </a:extLst>
          </p:cNvPr>
          <p:cNvSpPr txBox="1"/>
          <p:nvPr/>
        </p:nvSpPr>
        <p:spPr>
          <a:xfrm>
            <a:off x="5493735" y="2342593"/>
            <a:ext cx="287665" cy="287665"/>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2"/>
          </a:solidFill>
          <a:ln cap="sq">
            <a:noFill/>
            <a:prstDash val="solid"/>
            <a:round/>
            <a:headEnd/>
            <a:tailEnd/>
          </a:ln>
        </p:spPr>
        <p:txBody>
          <a:bodyPr vert="horz" wrap="square" lIns="91440" tIns="45720" rIns="91440" bIns="45720" rtlCol="0" anchor="t"/>
          <a:lstStyle/>
          <a:p>
            <a:pPr algn="l">
              <a:lnSpc>
                <a:spcPct val="110000"/>
              </a:lnSpc>
            </a:pPr>
            <a:endParaRPr kumimoji="1" lang="zh-CN" altLang="en-US"/>
          </a:p>
        </p:txBody>
      </p:sp>
      <p:sp>
        <p:nvSpPr>
          <p:cNvPr id="13" name="标题 1">
            <a:extLst>
              <a:ext uri="{FF2B5EF4-FFF2-40B4-BE49-F238E27FC236}">
                <a16:creationId xmlns:a16="http://schemas.microsoft.com/office/drawing/2014/main" id="{63FAA153-51B0-543E-B7F1-7D58A7E138B4}"/>
              </a:ext>
            </a:extLst>
          </p:cNvPr>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Source Han Sans CN Bold"/>
                <a:ea typeface="Source Han Sans CN Bold"/>
                <a:cs typeface="Source Han Sans CN Bold"/>
              </a:rPr>
              <a:t>2vββ Decay</a:t>
            </a:r>
            <a:endParaRPr kumimoji="1" lang="zh-CN" altLang="en-US" sz="2800" dirty="0"/>
          </a:p>
        </p:txBody>
      </p:sp>
      <p:sp>
        <p:nvSpPr>
          <p:cNvPr id="14" name="标题 1">
            <a:extLst>
              <a:ext uri="{FF2B5EF4-FFF2-40B4-BE49-F238E27FC236}">
                <a16:creationId xmlns:a16="http://schemas.microsoft.com/office/drawing/2014/main" id="{13805BD1-F6FD-A2CB-C3C5-455E2B26070F}"/>
              </a:ext>
            </a:extLst>
          </p:cNvPr>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69326429-E3D9-1708-C1F1-7C2A6F83FAD3}"/>
              </a:ext>
            </a:extLst>
          </p:cNvPr>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6" name="标题 1">
            <a:extLst>
              <a:ext uri="{FF2B5EF4-FFF2-40B4-BE49-F238E27FC236}">
                <a16:creationId xmlns:a16="http://schemas.microsoft.com/office/drawing/2014/main" id="{2BC66853-EE58-03D3-9887-8EFE7EA856EA}"/>
              </a:ext>
            </a:extLst>
          </p:cNvPr>
          <p:cNvCxnSpPr/>
          <p:nvPr/>
        </p:nvCxnSpPr>
        <p:spPr>
          <a:xfrm>
            <a:off x="565150" y="958632"/>
            <a:ext cx="11049001" cy="0"/>
          </a:xfrm>
          <a:prstGeom prst="line">
            <a:avLst/>
          </a:prstGeom>
          <a:noFill/>
          <a:ln w="6350" cap="flat">
            <a:solidFill>
              <a:schemeClr val="accent1"/>
            </a:solidFill>
            <a:miter/>
          </a:ln>
        </p:spPr>
      </p:cxnSp>
      <p:pic>
        <p:nvPicPr>
          <p:cNvPr id="9" name="图片 8">
            <a:extLst>
              <a:ext uri="{FF2B5EF4-FFF2-40B4-BE49-F238E27FC236}">
                <a16:creationId xmlns:a16="http://schemas.microsoft.com/office/drawing/2014/main" id="{65447B31-ACEF-E371-D285-27FBB4476779}"/>
              </a:ext>
            </a:extLst>
          </p:cNvPr>
          <p:cNvPicPr>
            <a:picLocks noChangeAspect="1"/>
          </p:cNvPicPr>
          <p:nvPr/>
        </p:nvPicPr>
        <p:blipFill>
          <a:blip r:embed="rId2"/>
          <a:stretch>
            <a:fillRect/>
          </a:stretch>
        </p:blipFill>
        <p:spPr>
          <a:xfrm>
            <a:off x="445523" y="1127650"/>
            <a:ext cx="4469045" cy="1737962"/>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38CEBD8A-1156-1324-62AC-1579CF613537}"/>
                  </a:ext>
                </a:extLst>
              </p:cNvPr>
              <p:cNvSpPr txBox="1"/>
              <p:nvPr/>
            </p:nvSpPr>
            <p:spPr>
              <a:xfrm>
                <a:off x="243141" y="3476062"/>
                <a:ext cx="5193017" cy="2554545"/>
              </a:xfrm>
              <a:prstGeom prst="rect">
                <a:avLst/>
              </a:prstGeom>
              <a:noFill/>
            </p:spPr>
            <p:txBody>
              <a:bodyPr wrap="square">
                <a:spAutoFit/>
              </a:bodyPr>
              <a:lstStyle/>
              <a:p>
                <a:r>
                  <a:rPr lang="en-US" altLang="zh-CN" sz="2000" b="0" i="0" dirty="0">
                    <a:solidFill>
                      <a:srgbClr val="000000"/>
                    </a:solidFill>
                    <a:effectLst/>
                    <a:latin typeface="Times-Roman"/>
                  </a:rPr>
                  <a:t>Because of the proton and neutron model spaces, the effective </a:t>
                </a:r>
                <a14:m>
                  <m:oMath xmlns:m="http://schemas.openxmlformats.org/officeDocument/2006/math">
                    <m:sSup>
                      <m:sSupPr>
                        <m:ctrlPr>
                          <a:rPr lang="en-US" altLang="zh-CN" sz="2000" b="0" i="1" smtClean="0">
                            <a:solidFill>
                              <a:srgbClr val="000000"/>
                            </a:solidFill>
                            <a:effectLst/>
                            <a:latin typeface="Cambria Math" panose="02040503050406030204" pitchFamily="18" charset="0"/>
                          </a:rPr>
                        </m:ctrlPr>
                      </m:sSupPr>
                      <m:e>
                        <m:r>
                          <a:rPr lang="en-US" altLang="zh-CN" sz="2000" b="0" i="1" smtClean="0">
                            <a:solidFill>
                              <a:srgbClr val="000000"/>
                            </a:solidFill>
                            <a:effectLst/>
                            <a:latin typeface="Cambria Math" panose="02040503050406030204" pitchFamily="18" charset="0"/>
                          </a:rPr>
                          <m:t>𝐺𝑇</m:t>
                        </m:r>
                      </m:e>
                      <m:sup>
                        <m:r>
                          <a:rPr lang="en-US" altLang="zh-CN" sz="2000" b="0" i="1" smtClean="0">
                            <a:solidFill>
                              <a:srgbClr val="000000"/>
                            </a:solidFill>
                            <a:effectLst/>
                            <a:latin typeface="Cambria Math" panose="02040503050406030204" pitchFamily="18" charset="0"/>
                          </a:rPr>
                          <m:t>+</m:t>
                        </m:r>
                      </m:sup>
                    </m:sSup>
                  </m:oMath>
                </a14:m>
                <a:r>
                  <a:rPr lang="en-US" altLang="zh-CN" sz="2000" b="0" i="0" dirty="0">
                    <a:solidFill>
                      <a:srgbClr val="000000"/>
                    </a:solidFill>
                    <a:effectLst/>
                    <a:latin typeface="MTSY"/>
                  </a:rPr>
                  <a:t> </a:t>
                </a:r>
                <a:r>
                  <a:rPr lang="en-US" altLang="zh-CN" sz="2000" b="0" i="0" dirty="0">
                    <a:solidFill>
                      <a:srgbClr val="000000"/>
                    </a:solidFill>
                    <a:effectLst/>
                    <a:latin typeface="Times-Roman"/>
                  </a:rPr>
                  <a:t>operator consists of one matrix element that corresponds to the </a:t>
                </a:r>
                <a:r>
                  <a:rPr lang="en-US" altLang="zh-CN" sz="2000" b="0" i="1" dirty="0">
                    <a:solidFill>
                      <a:srgbClr val="000000"/>
                    </a:solidFill>
                    <a:effectLst/>
                    <a:latin typeface="RMTMI"/>
                  </a:rPr>
                  <a:t>π</a:t>
                </a:r>
                <a:r>
                  <a:rPr lang="en-US" altLang="zh-CN" sz="2000" b="0" i="0" dirty="0">
                    <a:solidFill>
                      <a:srgbClr val="000000"/>
                    </a:solidFill>
                    <a:effectLst/>
                    <a:latin typeface="Times-Roman"/>
                  </a:rPr>
                  <a:t>0</a:t>
                </a:r>
                <a:r>
                  <a:rPr lang="en-US" altLang="zh-CN" sz="2000" b="0" i="1" dirty="0">
                    <a:solidFill>
                      <a:srgbClr val="000000"/>
                    </a:solidFill>
                    <a:effectLst/>
                    <a:latin typeface="Times-Italic"/>
                  </a:rPr>
                  <a:t>g</a:t>
                </a:r>
                <a:r>
                  <a:rPr lang="en-US" altLang="zh-CN" sz="900" b="0" i="0" dirty="0">
                    <a:solidFill>
                      <a:srgbClr val="000000"/>
                    </a:solidFill>
                    <a:effectLst/>
                    <a:latin typeface="Times-Roman"/>
                  </a:rPr>
                  <a:t>9</a:t>
                </a:r>
                <a:r>
                  <a:rPr lang="en-US" altLang="zh-CN" sz="900" b="0" i="1" dirty="0">
                    <a:solidFill>
                      <a:srgbClr val="000000"/>
                    </a:solidFill>
                    <a:effectLst/>
                    <a:latin typeface="RMTMI"/>
                  </a:rPr>
                  <a:t>/</a:t>
                </a:r>
                <a:r>
                  <a:rPr lang="en-US" altLang="zh-CN" sz="900" b="0" i="0" dirty="0">
                    <a:solidFill>
                      <a:srgbClr val="000000"/>
                    </a:solidFill>
                    <a:effectLst/>
                    <a:latin typeface="Times-Roman"/>
                  </a:rPr>
                  <a:t>2</a:t>
                </a:r>
                <a:r>
                  <a:rPr lang="en-US" altLang="zh-CN" sz="2000" b="0" i="0" dirty="0">
                    <a:solidFill>
                      <a:srgbClr val="000000"/>
                    </a:solidFill>
                    <a:effectLst/>
                    <a:latin typeface="Times-Roman"/>
                  </a:rPr>
                  <a:t> </a:t>
                </a:r>
                <a:r>
                  <a:rPr lang="en-US" altLang="zh-CN" sz="2000" b="0" i="0" dirty="0">
                    <a:solidFill>
                      <a:srgbClr val="000000"/>
                    </a:solidFill>
                    <a:effectLst/>
                    <a:latin typeface="MTSY"/>
                  </a:rPr>
                  <a:t>→ </a:t>
                </a:r>
                <a:r>
                  <a:rPr lang="en-US" altLang="zh-CN" sz="2000" b="0" i="1" dirty="0">
                    <a:solidFill>
                      <a:srgbClr val="000000"/>
                    </a:solidFill>
                    <a:effectLst/>
                    <a:latin typeface="RMTMI"/>
                  </a:rPr>
                  <a:t>ν</a:t>
                </a:r>
                <a:r>
                  <a:rPr lang="en-US" altLang="zh-CN" sz="2000" b="0" i="0" dirty="0">
                    <a:solidFill>
                      <a:srgbClr val="000000"/>
                    </a:solidFill>
                    <a:effectLst/>
                    <a:latin typeface="Times-Roman"/>
                  </a:rPr>
                  <a:t>0</a:t>
                </a:r>
                <a:r>
                  <a:rPr lang="en-US" altLang="zh-CN" sz="2000" b="0" i="1" dirty="0">
                    <a:solidFill>
                      <a:srgbClr val="000000"/>
                    </a:solidFill>
                    <a:effectLst/>
                    <a:latin typeface="Times-Italic"/>
                  </a:rPr>
                  <a:t>g</a:t>
                </a:r>
                <a:r>
                  <a:rPr lang="en-US" altLang="zh-CN" sz="900" b="0" i="0" dirty="0">
                    <a:solidFill>
                      <a:srgbClr val="000000"/>
                    </a:solidFill>
                    <a:effectLst/>
                    <a:latin typeface="Times-Roman"/>
                  </a:rPr>
                  <a:t>7</a:t>
                </a:r>
                <a:r>
                  <a:rPr lang="en-US" altLang="zh-CN" sz="900" b="0" i="1" dirty="0">
                    <a:solidFill>
                      <a:srgbClr val="000000"/>
                    </a:solidFill>
                    <a:effectLst/>
                    <a:latin typeface="RMTMI"/>
                  </a:rPr>
                  <a:t>/</a:t>
                </a:r>
                <a:r>
                  <a:rPr lang="en-US" altLang="zh-CN" sz="900" b="0" i="0" dirty="0">
                    <a:solidFill>
                      <a:srgbClr val="000000"/>
                    </a:solidFill>
                    <a:effectLst/>
                    <a:latin typeface="Times-Roman"/>
                  </a:rPr>
                  <a:t>2 </a:t>
                </a:r>
                <a:r>
                  <a:rPr lang="en-US" altLang="zh-CN" sz="2000" b="0" i="0" dirty="0">
                    <a:solidFill>
                      <a:srgbClr val="000000"/>
                    </a:solidFill>
                    <a:effectLst/>
                    <a:latin typeface="Times-Roman"/>
                  </a:rPr>
                  <a:t>decay, whose calculated quenching factor is </a:t>
                </a:r>
                <a:r>
                  <a:rPr lang="en-US" altLang="zh-CN" sz="2000" b="0" i="1" dirty="0">
                    <a:solidFill>
                      <a:srgbClr val="000000"/>
                    </a:solidFill>
                    <a:effectLst/>
                    <a:latin typeface="Times-Italic"/>
                  </a:rPr>
                  <a:t>q </a:t>
                </a:r>
                <a:r>
                  <a:rPr lang="en-US" altLang="zh-CN" sz="2000" b="0" i="0" dirty="0">
                    <a:solidFill>
                      <a:srgbClr val="000000"/>
                    </a:solidFill>
                    <a:effectLst/>
                    <a:latin typeface="MTSY"/>
                  </a:rPr>
                  <a:t>= </a:t>
                </a:r>
                <a:r>
                  <a:rPr lang="en-US" altLang="zh-CN" sz="2000" b="0" i="0" dirty="0">
                    <a:solidFill>
                      <a:srgbClr val="000000"/>
                    </a:solidFill>
                    <a:effectLst/>
                    <a:latin typeface="Times-Roman"/>
                  </a:rPr>
                  <a:t>0</a:t>
                </a:r>
                <a:r>
                  <a:rPr lang="en-US" altLang="zh-CN" sz="2000" b="0" i="1" dirty="0">
                    <a:solidFill>
                      <a:srgbClr val="000000"/>
                    </a:solidFill>
                    <a:effectLst/>
                    <a:latin typeface="RMTMI"/>
                  </a:rPr>
                  <a:t>.</a:t>
                </a:r>
                <a:r>
                  <a:rPr lang="en-US" altLang="zh-CN" sz="2000" b="0" i="0" dirty="0">
                    <a:solidFill>
                      <a:srgbClr val="000000"/>
                    </a:solidFill>
                    <a:effectLst/>
                    <a:latin typeface="Times-Roman"/>
                  </a:rPr>
                  <a:t>454. Similarly, the only matrix element of the effective </a:t>
                </a:r>
                <a14:m>
                  <m:oMath xmlns:m="http://schemas.openxmlformats.org/officeDocument/2006/math">
                    <m:sSup>
                      <m:sSupPr>
                        <m:ctrlPr>
                          <a:rPr lang="en-US" altLang="zh-CN" sz="2000" i="1">
                            <a:solidFill>
                              <a:srgbClr val="000000"/>
                            </a:solidFill>
                            <a:latin typeface="Cambria Math" panose="02040503050406030204" pitchFamily="18" charset="0"/>
                          </a:rPr>
                        </m:ctrlPr>
                      </m:sSupPr>
                      <m:e>
                        <m:r>
                          <a:rPr lang="en-US" altLang="zh-CN" sz="2000" i="1">
                            <a:solidFill>
                              <a:srgbClr val="000000"/>
                            </a:solidFill>
                            <a:latin typeface="Cambria Math" panose="02040503050406030204" pitchFamily="18" charset="0"/>
                          </a:rPr>
                          <m:t>𝐺𝑇</m:t>
                        </m:r>
                      </m:e>
                      <m:sup>
                        <m:r>
                          <a:rPr lang="en-US" altLang="zh-CN" sz="2000" b="0" i="1" smtClean="0">
                            <a:solidFill>
                              <a:srgbClr val="000000"/>
                            </a:solidFill>
                            <a:latin typeface="Cambria Math" panose="02040503050406030204" pitchFamily="18" charset="0"/>
                          </a:rPr>
                          <m:t>−</m:t>
                        </m:r>
                      </m:sup>
                    </m:sSup>
                  </m:oMath>
                </a14:m>
                <a:r>
                  <a:rPr lang="en-US" altLang="zh-CN" sz="2000" dirty="0">
                    <a:solidFill>
                      <a:srgbClr val="000000"/>
                    </a:solidFill>
                    <a:latin typeface="MTSY"/>
                  </a:rPr>
                  <a:t> </a:t>
                </a:r>
                <a:r>
                  <a:rPr lang="en-US" altLang="zh-CN" sz="2000" b="0" i="0" dirty="0">
                    <a:solidFill>
                      <a:srgbClr val="000000"/>
                    </a:solidFill>
                    <a:effectLst/>
                    <a:latin typeface="Times-Roman"/>
                  </a:rPr>
                  <a:t>operator </a:t>
                </a:r>
                <a:r>
                  <a:rPr lang="en-US" altLang="zh-CN" sz="2000" b="0" i="1" dirty="0">
                    <a:solidFill>
                      <a:srgbClr val="000000"/>
                    </a:solidFill>
                    <a:effectLst/>
                    <a:latin typeface="RMTMI"/>
                  </a:rPr>
                  <a:t>ν</a:t>
                </a:r>
                <a:r>
                  <a:rPr lang="en-US" altLang="zh-CN" sz="2000" b="0" i="0" dirty="0">
                    <a:solidFill>
                      <a:srgbClr val="000000"/>
                    </a:solidFill>
                    <a:effectLst/>
                    <a:latin typeface="Times-Roman"/>
                  </a:rPr>
                  <a:t>0</a:t>
                </a:r>
                <a:r>
                  <a:rPr lang="en-US" altLang="zh-CN" sz="2000" b="0" i="1" dirty="0">
                    <a:solidFill>
                      <a:srgbClr val="000000"/>
                    </a:solidFill>
                    <a:effectLst/>
                    <a:latin typeface="Times-Italic"/>
                  </a:rPr>
                  <a:t>g</a:t>
                </a:r>
                <a:r>
                  <a:rPr lang="en-US" altLang="zh-CN" sz="900" b="0" i="0" dirty="0">
                    <a:solidFill>
                      <a:srgbClr val="000000"/>
                    </a:solidFill>
                    <a:effectLst/>
                    <a:latin typeface="Times-Roman"/>
                  </a:rPr>
                  <a:t>9</a:t>
                </a:r>
                <a:r>
                  <a:rPr lang="en-US" altLang="zh-CN" sz="900" b="0" i="1" dirty="0">
                    <a:solidFill>
                      <a:srgbClr val="000000"/>
                    </a:solidFill>
                    <a:effectLst/>
                    <a:latin typeface="RMTMI"/>
                  </a:rPr>
                  <a:t>/</a:t>
                </a:r>
                <a:r>
                  <a:rPr lang="en-US" altLang="zh-CN" sz="900" b="0" i="0" dirty="0">
                    <a:solidFill>
                      <a:srgbClr val="000000"/>
                    </a:solidFill>
                    <a:effectLst/>
                    <a:latin typeface="Times-Roman"/>
                  </a:rPr>
                  <a:t>2</a:t>
                </a:r>
                <a:r>
                  <a:rPr lang="en-US" altLang="zh-CN" sz="2000" b="0" i="0" dirty="0">
                    <a:solidFill>
                      <a:srgbClr val="000000"/>
                    </a:solidFill>
                    <a:effectLst/>
                    <a:latin typeface="Times-Roman"/>
                  </a:rPr>
                  <a:t> </a:t>
                </a:r>
                <a:r>
                  <a:rPr lang="en-US" altLang="zh-CN" sz="2000" b="0" i="0" dirty="0">
                    <a:solidFill>
                      <a:srgbClr val="000000"/>
                    </a:solidFill>
                    <a:effectLst/>
                    <a:latin typeface="MTSY"/>
                  </a:rPr>
                  <a:t>→ </a:t>
                </a:r>
                <a:r>
                  <a:rPr lang="en-US" altLang="zh-CN" sz="2000" b="0" i="1" dirty="0">
                    <a:solidFill>
                      <a:srgbClr val="000000"/>
                    </a:solidFill>
                    <a:effectLst/>
                    <a:latin typeface="RMTMI"/>
                  </a:rPr>
                  <a:t>π</a:t>
                </a:r>
                <a:r>
                  <a:rPr lang="en-US" altLang="zh-CN" sz="2000" b="0" i="0" dirty="0">
                    <a:solidFill>
                      <a:srgbClr val="000000"/>
                    </a:solidFill>
                    <a:effectLst/>
                    <a:latin typeface="Times-Roman"/>
                  </a:rPr>
                  <a:t>0</a:t>
                </a:r>
                <a:r>
                  <a:rPr lang="en-US" altLang="zh-CN" sz="2000" b="0" i="1" dirty="0">
                    <a:solidFill>
                      <a:srgbClr val="000000"/>
                    </a:solidFill>
                    <a:effectLst/>
                    <a:latin typeface="Times-Italic"/>
                  </a:rPr>
                  <a:t>g</a:t>
                </a:r>
                <a:r>
                  <a:rPr lang="en-US" altLang="zh-CN" sz="900" b="0" i="0" dirty="0">
                    <a:solidFill>
                      <a:srgbClr val="000000"/>
                    </a:solidFill>
                    <a:effectLst/>
                    <a:latin typeface="Times-Roman"/>
                  </a:rPr>
                  <a:t>7</a:t>
                </a:r>
                <a:r>
                  <a:rPr lang="en-US" altLang="zh-CN" sz="900" b="0" i="1" dirty="0">
                    <a:solidFill>
                      <a:srgbClr val="000000"/>
                    </a:solidFill>
                    <a:effectLst/>
                    <a:latin typeface="RMTMI"/>
                  </a:rPr>
                  <a:t>/</a:t>
                </a:r>
                <a:r>
                  <a:rPr lang="en-US" altLang="zh-CN" sz="900" b="0" i="0" dirty="0">
                    <a:solidFill>
                      <a:srgbClr val="000000"/>
                    </a:solidFill>
                    <a:effectLst/>
                    <a:latin typeface="Times-Roman"/>
                  </a:rPr>
                  <a:t>2</a:t>
                </a:r>
                <a:r>
                  <a:rPr lang="en-US" altLang="zh-CN" sz="2000" b="0" i="0" dirty="0">
                    <a:solidFill>
                      <a:srgbClr val="000000"/>
                    </a:solidFill>
                    <a:effectLst/>
                    <a:latin typeface="Times-Roman"/>
                  </a:rPr>
                  <a:t> provides a quenching factor </a:t>
                </a:r>
                <a:r>
                  <a:rPr lang="en-US" altLang="zh-CN" sz="2000" b="0" i="1" dirty="0">
                    <a:solidFill>
                      <a:srgbClr val="000000"/>
                    </a:solidFill>
                    <a:effectLst/>
                    <a:latin typeface="Times-Italic"/>
                  </a:rPr>
                  <a:t>q </a:t>
                </a:r>
                <a:r>
                  <a:rPr lang="en-US" altLang="zh-CN" sz="2000" b="0" i="0" dirty="0">
                    <a:solidFill>
                      <a:srgbClr val="000000"/>
                    </a:solidFill>
                    <a:effectLst/>
                    <a:latin typeface="MTSY"/>
                  </a:rPr>
                  <a:t>= </a:t>
                </a:r>
                <a:r>
                  <a:rPr lang="en-US" altLang="zh-CN" sz="2000" b="0" i="0" dirty="0">
                    <a:solidFill>
                      <a:srgbClr val="000000"/>
                    </a:solidFill>
                    <a:effectLst/>
                    <a:latin typeface="Times-Roman"/>
                  </a:rPr>
                  <a:t>0</a:t>
                </a:r>
                <a:r>
                  <a:rPr lang="en-US" altLang="zh-CN" sz="2000" b="0" i="1" dirty="0">
                    <a:solidFill>
                      <a:srgbClr val="000000"/>
                    </a:solidFill>
                    <a:effectLst/>
                    <a:latin typeface="RMTMI"/>
                  </a:rPr>
                  <a:t>.</a:t>
                </a:r>
                <a:r>
                  <a:rPr lang="en-US" altLang="zh-CN" sz="2000" b="0" i="0" dirty="0">
                    <a:solidFill>
                      <a:srgbClr val="000000"/>
                    </a:solidFill>
                    <a:effectLst/>
                    <a:latin typeface="Times-Roman"/>
                  </a:rPr>
                  <a:t>503.</a:t>
                </a:r>
                <a:r>
                  <a:rPr lang="en-US" altLang="zh-CN" sz="2000" dirty="0"/>
                  <a:t> </a:t>
                </a:r>
                <a:br>
                  <a:rPr lang="en-US" altLang="zh-CN" sz="2000" dirty="0"/>
                </a:br>
                <a:endParaRPr lang="zh-CN" altLang="en-US" sz="2000" dirty="0"/>
              </a:p>
            </p:txBody>
          </p:sp>
        </mc:Choice>
        <mc:Fallback xmlns="">
          <p:sp>
            <p:nvSpPr>
              <p:cNvPr id="17" name="文本框 16">
                <a:extLst>
                  <a:ext uri="{FF2B5EF4-FFF2-40B4-BE49-F238E27FC236}">
                    <a16:creationId xmlns:a16="http://schemas.microsoft.com/office/drawing/2014/main" id="{38CEBD8A-1156-1324-62AC-1579CF613537}"/>
                  </a:ext>
                </a:extLst>
              </p:cNvPr>
              <p:cNvSpPr txBox="1">
                <a:spLocks noRot="1" noChangeAspect="1" noMove="1" noResize="1" noEditPoints="1" noAdjustHandles="1" noChangeArrowheads="1" noChangeShapeType="1" noTextEdit="1"/>
              </p:cNvSpPr>
              <p:nvPr/>
            </p:nvSpPr>
            <p:spPr>
              <a:xfrm>
                <a:off x="243141" y="3476062"/>
                <a:ext cx="5193017" cy="2554545"/>
              </a:xfrm>
              <a:prstGeom prst="rect">
                <a:avLst/>
              </a:prstGeom>
              <a:blipFill>
                <a:blip r:embed="rId3"/>
                <a:stretch>
                  <a:fillRect l="-1291" t="-1193" r="-1878"/>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60B3F93B-B3C4-67D5-A87C-4438E8874280}"/>
              </a:ext>
            </a:extLst>
          </p:cNvPr>
          <p:cNvPicPr>
            <a:picLocks noChangeAspect="1"/>
          </p:cNvPicPr>
          <p:nvPr/>
        </p:nvPicPr>
        <p:blipFill>
          <a:blip r:embed="rId4"/>
          <a:stretch>
            <a:fillRect/>
          </a:stretch>
        </p:blipFill>
        <p:spPr>
          <a:xfrm>
            <a:off x="7277784" y="1291213"/>
            <a:ext cx="3754210" cy="3064747"/>
          </a:xfrm>
          <a:prstGeom prst="rect">
            <a:avLst/>
          </a:prstGeom>
        </p:spPr>
      </p:pic>
      <p:sp>
        <p:nvSpPr>
          <p:cNvPr id="24" name="文本框 23">
            <a:extLst>
              <a:ext uri="{FF2B5EF4-FFF2-40B4-BE49-F238E27FC236}">
                <a16:creationId xmlns:a16="http://schemas.microsoft.com/office/drawing/2014/main" id="{4B6683BA-43EA-277F-A327-0DF774DBB7DF}"/>
              </a:ext>
            </a:extLst>
          </p:cNvPr>
          <p:cNvSpPr txBox="1"/>
          <p:nvPr/>
        </p:nvSpPr>
        <p:spPr>
          <a:xfrm>
            <a:off x="7164475" y="4521361"/>
            <a:ext cx="4672484" cy="2246769"/>
          </a:xfrm>
          <a:prstGeom prst="rect">
            <a:avLst/>
          </a:prstGeom>
          <a:noFill/>
        </p:spPr>
        <p:txBody>
          <a:bodyPr wrap="square" rtlCol="0">
            <a:spAutoFit/>
          </a:bodyPr>
          <a:lstStyle/>
          <a:p>
            <a:r>
              <a:rPr lang="en-US" altLang="zh-CN" sz="2000" b="0" i="0" dirty="0">
                <a:solidFill>
                  <a:srgbClr val="000000"/>
                </a:solidFill>
                <a:effectLst/>
                <a:latin typeface="Times-Roman"/>
              </a:rPr>
              <a:t>It can be seen that the distribution obtained using the bare operator overestimates the observed one, but the quenching induced by the effective operator provides an underestimation of the values extracted from the experiment.</a:t>
            </a:r>
            <a:r>
              <a:rPr lang="en-US" altLang="zh-CN" sz="2000" dirty="0"/>
              <a:t> </a:t>
            </a:r>
            <a:br>
              <a:rPr lang="en-US" altLang="zh-CN" sz="2000" dirty="0"/>
            </a:br>
            <a:endParaRPr lang="zh-CN" altLang="en-US" sz="2000" dirty="0"/>
          </a:p>
        </p:txBody>
      </p:sp>
      <p:sp>
        <p:nvSpPr>
          <p:cNvPr id="10" name="标题 1">
            <a:extLst>
              <a:ext uri="{FF2B5EF4-FFF2-40B4-BE49-F238E27FC236}">
                <a16:creationId xmlns:a16="http://schemas.microsoft.com/office/drawing/2014/main" id="{C8E119DC-FE38-C613-5D03-40BA4D18CF79}"/>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638970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41E7C-3240-D762-ACAF-95B73669D6A2}"/>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7AEC05BF-4DB7-6DDB-ABEC-FC78D69BA59F}"/>
              </a:ext>
            </a:extLst>
          </p:cNvPr>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Source Han Sans CN Bold"/>
                <a:ea typeface="Source Han Sans CN Bold"/>
                <a:cs typeface="Source Han Sans CN Bold"/>
              </a:rPr>
              <a:t>0vββ Decay</a:t>
            </a:r>
            <a:endParaRPr kumimoji="1" lang="zh-CN" altLang="en-US" sz="2800" dirty="0"/>
          </a:p>
        </p:txBody>
      </p:sp>
      <p:sp>
        <p:nvSpPr>
          <p:cNvPr id="14" name="标题 1">
            <a:extLst>
              <a:ext uri="{FF2B5EF4-FFF2-40B4-BE49-F238E27FC236}">
                <a16:creationId xmlns:a16="http://schemas.microsoft.com/office/drawing/2014/main" id="{F02A4BC3-6C8A-EC03-3F43-B83D6EB2A0AE}"/>
              </a:ext>
            </a:extLst>
          </p:cNvPr>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A7BC783B-E312-45D8-EDE5-59D3E77E8B1E}"/>
              </a:ext>
            </a:extLst>
          </p:cNvPr>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6" name="标题 1">
            <a:extLst>
              <a:ext uri="{FF2B5EF4-FFF2-40B4-BE49-F238E27FC236}">
                <a16:creationId xmlns:a16="http://schemas.microsoft.com/office/drawing/2014/main" id="{A9A23275-7CA5-1CBD-D84B-47268F02BA85}"/>
              </a:ext>
            </a:extLst>
          </p:cNvPr>
          <p:cNvCxnSpPr/>
          <p:nvPr/>
        </p:nvCxnSpPr>
        <p:spPr>
          <a:xfrm>
            <a:off x="565150" y="958632"/>
            <a:ext cx="11049001" cy="0"/>
          </a:xfrm>
          <a:prstGeom prst="line">
            <a:avLst/>
          </a:prstGeom>
          <a:noFill/>
          <a:ln w="6350" cap="flat">
            <a:solidFill>
              <a:schemeClr val="accent1"/>
            </a:solidFill>
            <a:miter/>
          </a:ln>
        </p:spPr>
      </p:cxnSp>
      <p:pic>
        <p:nvPicPr>
          <p:cNvPr id="10" name="图片 9">
            <a:extLst>
              <a:ext uri="{FF2B5EF4-FFF2-40B4-BE49-F238E27FC236}">
                <a16:creationId xmlns:a16="http://schemas.microsoft.com/office/drawing/2014/main" id="{87F5286F-6249-05E0-BD76-73421651FC6A}"/>
              </a:ext>
            </a:extLst>
          </p:cNvPr>
          <p:cNvPicPr>
            <a:picLocks noChangeAspect="1"/>
          </p:cNvPicPr>
          <p:nvPr/>
        </p:nvPicPr>
        <p:blipFill>
          <a:blip r:embed="rId2"/>
          <a:stretch>
            <a:fillRect/>
          </a:stretch>
        </p:blipFill>
        <p:spPr>
          <a:xfrm>
            <a:off x="240122" y="3987712"/>
            <a:ext cx="3683760" cy="2872359"/>
          </a:xfrm>
          <a:prstGeom prst="rect">
            <a:avLst/>
          </a:prstGeom>
        </p:spPr>
      </p:pic>
      <p:pic>
        <p:nvPicPr>
          <p:cNvPr id="12" name="图片 11">
            <a:extLst>
              <a:ext uri="{FF2B5EF4-FFF2-40B4-BE49-F238E27FC236}">
                <a16:creationId xmlns:a16="http://schemas.microsoft.com/office/drawing/2014/main" id="{F10A0727-A1C6-2B32-7C3D-ABA11F1E490B}"/>
              </a:ext>
            </a:extLst>
          </p:cNvPr>
          <p:cNvPicPr>
            <a:picLocks noChangeAspect="1"/>
          </p:cNvPicPr>
          <p:nvPr/>
        </p:nvPicPr>
        <p:blipFill>
          <a:blip r:embed="rId3"/>
          <a:stretch>
            <a:fillRect/>
          </a:stretch>
        </p:blipFill>
        <p:spPr>
          <a:xfrm>
            <a:off x="313738" y="901846"/>
            <a:ext cx="3404151" cy="3139866"/>
          </a:xfrm>
          <a:prstGeom prst="rect">
            <a:avLst/>
          </a:prstGeom>
        </p:spPr>
      </p:pic>
      <p:pic>
        <p:nvPicPr>
          <p:cNvPr id="19" name="图片 18">
            <a:extLst>
              <a:ext uri="{FF2B5EF4-FFF2-40B4-BE49-F238E27FC236}">
                <a16:creationId xmlns:a16="http://schemas.microsoft.com/office/drawing/2014/main" id="{19473B2E-56E3-94DC-B8FF-1389C1F664CB}"/>
              </a:ext>
            </a:extLst>
          </p:cNvPr>
          <p:cNvPicPr>
            <a:picLocks noChangeAspect="1"/>
          </p:cNvPicPr>
          <p:nvPr/>
        </p:nvPicPr>
        <p:blipFill>
          <a:blip r:embed="rId4"/>
          <a:stretch>
            <a:fillRect/>
          </a:stretch>
        </p:blipFill>
        <p:spPr>
          <a:xfrm>
            <a:off x="5812969" y="2285486"/>
            <a:ext cx="5021401" cy="3807373"/>
          </a:xfrm>
          <a:prstGeom prst="rect">
            <a:avLst/>
          </a:prstGeom>
        </p:spPr>
      </p:pic>
      <p:sp>
        <p:nvSpPr>
          <p:cNvPr id="2" name="标题 1">
            <a:extLst>
              <a:ext uri="{FF2B5EF4-FFF2-40B4-BE49-F238E27FC236}">
                <a16:creationId xmlns:a16="http://schemas.microsoft.com/office/drawing/2014/main" id="{443591B0-CB36-4BF3-D008-2FD9463BEA94}"/>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120053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F69CC-1CC0-E3A5-2316-918AD5436F01}"/>
            </a:ext>
          </a:extLst>
        </p:cNvPr>
        <p:cNvGrpSpPr/>
        <p:nvPr/>
      </p:nvGrpSpPr>
      <p:grpSpPr>
        <a:xfrm>
          <a:off x="0" y="0"/>
          <a:ext cx="0" cy="0"/>
          <a:chOff x="0" y="0"/>
          <a:chExt cx="0" cy="0"/>
        </a:xfrm>
      </p:grpSpPr>
      <p:sp>
        <p:nvSpPr>
          <p:cNvPr id="13" name="标题 1">
            <a:extLst>
              <a:ext uri="{FF2B5EF4-FFF2-40B4-BE49-F238E27FC236}">
                <a16:creationId xmlns:a16="http://schemas.microsoft.com/office/drawing/2014/main" id="{ECC211A0-70BD-E058-8CA8-644607E19DF3}"/>
              </a:ext>
            </a:extLst>
          </p:cNvPr>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Source Han Sans CN Bold"/>
                <a:ea typeface="Source Han Sans CN Bold"/>
                <a:cs typeface="Source Han Sans CN Bold"/>
              </a:rPr>
              <a:t>0vββ Decay</a:t>
            </a:r>
            <a:endParaRPr kumimoji="1" lang="zh-CN" altLang="en-US" sz="2800" dirty="0"/>
          </a:p>
        </p:txBody>
      </p:sp>
      <p:sp>
        <p:nvSpPr>
          <p:cNvPr id="14" name="标题 1">
            <a:extLst>
              <a:ext uri="{FF2B5EF4-FFF2-40B4-BE49-F238E27FC236}">
                <a16:creationId xmlns:a16="http://schemas.microsoft.com/office/drawing/2014/main" id="{2AF575AD-9C95-29A3-36A5-82914A879612}"/>
              </a:ext>
            </a:extLst>
          </p:cNvPr>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a:extLst>
              <a:ext uri="{FF2B5EF4-FFF2-40B4-BE49-F238E27FC236}">
                <a16:creationId xmlns:a16="http://schemas.microsoft.com/office/drawing/2014/main" id="{E5A19EF3-5662-9FAA-B97F-F85F2410BDE7}"/>
              </a:ext>
            </a:extLst>
          </p:cNvPr>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6" name="标题 1">
            <a:extLst>
              <a:ext uri="{FF2B5EF4-FFF2-40B4-BE49-F238E27FC236}">
                <a16:creationId xmlns:a16="http://schemas.microsoft.com/office/drawing/2014/main" id="{BEC1E2FC-5B0A-E052-61CB-DE1AFFD3D6DB}"/>
              </a:ext>
            </a:extLst>
          </p:cNvPr>
          <p:cNvCxnSpPr/>
          <p:nvPr/>
        </p:nvCxnSpPr>
        <p:spPr>
          <a:xfrm>
            <a:off x="565150" y="958632"/>
            <a:ext cx="11049001" cy="0"/>
          </a:xfrm>
          <a:prstGeom prst="line">
            <a:avLst/>
          </a:prstGeom>
          <a:noFill/>
          <a:ln w="6350" cap="flat">
            <a:solidFill>
              <a:schemeClr val="accent1"/>
            </a:solidFill>
            <a:miter/>
          </a:ln>
        </p:spPr>
      </p:cxnSp>
      <p:sp>
        <p:nvSpPr>
          <p:cNvPr id="2" name="文本框 1">
            <a:extLst>
              <a:ext uri="{FF2B5EF4-FFF2-40B4-BE49-F238E27FC236}">
                <a16:creationId xmlns:a16="http://schemas.microsoft.com/office/drawing/2014/main" id="{8E09FC59-2905-4EC1-E7B3-27547ADDCCC5}"/>
              </a:ext>
            </a:extLst>
          </p:cNvPr>
          <p:cNvSpPr txBox="1"/>
          <p:nvPr/>
        </p:nvSpPr>
        <p:spPr>
          <a:xfrm>
            <a:off x="706780" y="1240971"/>
            <a:ext cx="10482059" cy="923330"/>
          </a:xfrm>
          <a:prstGeom prst="rect">
            <a:avLst/>
          </a:prstGeom>
          <a:noFill/>
        </p:spPr>
        <p:txBody>
          <a:bodyPr wrap="square" rtlCol="0">
            <a:spAutoFit/>
          </a:bodyPr>
          <a:lstStyle/>
          <a:p>
            <a:r>
              <a:rPr lang="en-US" altLang="zh-CN" sz="1800" b="0" i="0" dirty="0">
                <a:solidFill>
                  <a:srgbClr val="000000"/>
                </a:solidFill>
                <a:effectLst/>
                <a:latin typeface="Times-Roman"/>
              </a:rPr>
              <a:t>These considerations are related to the question of whether or not one should relate the derivation of the effective one-body GT operator with the renormalization of the two-body GT component of the 0</a:t>
            </a:r>
            <a:r>
              <a:rPr lang="en-US" altLang="zh-CN" sz="1800" b="0" i="1" dirty="0">
                <a:solidFill>
                  <a:srgbClr val="000000"/>
                </a:solidFill>
                <a:effectLst/>
                <a:latin typeface="RMTMI"/>
              </a:rPr>
              <a:t>ν</a:t>
            </a:r>
            <a:r>
              <a:rPr kumimoji="1" lang="en-US" altLang="zh-CN" sz="1800" dirty="0">
                <a:ln w="12700">
                  <a:noFill/>
                </a:ln>
                <a:solidFill>
                  <a:srgbClr val="262626">
                    <a:alpha val="100000"/>
                  </a:srgbClr>
                </a:solidFill>
                <a:latin typeface="Source Han Sans CN Bold"/>
                <a:ea typeface="Source Han Sans CN Bold"/>
                <a:cs typeface="Source Han Sans CN Bold"/>
              </a:rPr>
              <a:t>ββ</a:t>
            </a:r>
            <a:r>
              <a:rPr lang="en-US" altLang="zh-CN" sz="1800" b="0" i="1" dirty="0">
                <a:solidFill>
                  <a:srgbClr val="000000"/>
                </a:solidFill>
                <a:effectLst/>
                <a:latin typeface="RMTMI"/>
              </a:rPr>
              <a:t> </a:t>
            </a:r>
            <a:r>
              <a:rPr lang="en-US" altLang="zh-CN" sz="1800" b="0" i="0" dirty="0">
                <a:solidFill>
                  <a:srgbClr val="000000"/>
                </a:solidFill>
                <a:effectLst/>
                <a:latin typeface="Times-Roman"/>
              </a:rPr>
              <a:t>operator</a:t>
            </a:r>
            <a:r>
              <a:rPr lang="en-US" altLang="zh-CN" dirty="0"/>
              <a:t> </a:t>
            </a:r>
            <a:br>
              <a:rPr lang="en-US" altLang="zh-CN" dirty="0"/>
            </a:br>
            <a:endParaRPr lang="zh-CN" altLang="en-US" dirty="0"/>
          </a:p>
        </p:txBody>
      </p:sp>
      <p:pic>
        <p:nvPicPr>
          <p:cNvPr id="4" name="图片 3">
            <a:extLst>
              <a:ext uri="{FF2B5EF4-FFF2-40B4-BE49-F238E27FC236}">
                <a16:creationId xmlns:a16="http://schemas.microsoft.com/office/drawing/2014/main" id="{0FB15B4E-75C1-97A7-B173-F625209E8742}"/>
              </a:ext>
            </a:extLst>
          </p:cNvPr>
          <p:cNvPicPr>
            <a:picLocks noChangeAspect="1"/>
          </p:cNvPicPr>
          <p:nvPr/>
        </p:nvPicPr>
        <p:blipFill>
          <a:blip r:embed="rId2"/>
          <a:stretch>
            <a:fillRect/>
          </a:stretch>
        </p:blipFill>
        <p:spPr>
          <a:xfrm>
            <a:off x="487344" y="1998535"/>
            <a:ext cx="4437770" cy="3542638"/>
          </a:xfrm>
          <a:prstGeom prst="rect">
            <a:avLst/>
          </a:prstGeom>
        </p:spPr>
      </p:pic>
      <p:pic>
        <p:nvPicPr>
          <p:cNvPr id="6" name="图片 5">
            <a:extLst>
              <a:ext uri="{FF2B5EF4-FFF2-40B4-BE49-F238E27FC236}">
                <a16:creationId xmlns:a16="http://schemas.microsoft.com/office/drawing/2014/main" id="{A39DC5F9-488B-6992-7E58-A40EECBDDA4E}"/>
              </a:ext>
            </a:extLst>
          </p:cNvPr>
          <p:cNvPicPr>
            <a:picLocks noChangeAspect="1"/>
          </p:cNvPicPr>
          <p:nvPr/>
        </p:nvPicPr>
        <p:blipFill>
          <a:blip r:embed="rId3"/>
          <a:stretch>
            <a:fillRect/>
          </a:stretch>
        </p:blipFill>
        <p:spPr>
          <a:xfrm>
            <a:off x="5489781" y="1941300"/>
            <a:ext cx="4437770" cy="3075883"/>
          </a:xfrm>
          <a:prstGeom prst="rect">
            <a:avLst/>
          </a:prstGeo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BAD2F2F-5F10-7C26-FF88-6D6EDBAB8C46}"/>
                  </a:ext>
                </a:extLst>
              </p:cNvPr>
              <p:cNvSpPr txBox="1"/>
              <p:nvPr/>
            </p:nvSpPr>
            <p:spPr>
              <a:xfrm>
                <a:off x="5947809" y="5299203"/>
                <a:ext cx="5576835" cy="1205908"/>
              </a:xfrm>
              <a:prstGeom prst="rect">
                <a:avLst/>
              </a:prstGeom>
              <a:noFill/>
            </p:spPr>
            <p:txBody>
              <a:bodyPr wrap="square" rtlCol="0">
                <a:spAutoFit/>
              </a:bodyPr>
              <a:lstStyle/>
              <a:p>
                <a:r>
                  <a:rPr lang="en-US" altLang="zh-CN" sz="1800" b="0" i="0" dirty="0">
                    <a:solidFill>
                      <a:srgbClr val="000000"/>
                    </a:solidFill>
                    <a:effectLst/>
                    <a:latin typeface="Times-Roman"/>
                  </a:rPr>
                  <a:t>The results of the decomposition of </a:t>
                </a:r>
                <a14:m>
                  <m:oMath xmlns:m="http://schemas.openxmlformats.org/officeDocument/2006/math">
                    <m:sSubSup>
                      <m:sSubSupPr>
                        <m:ctrlPr>
                          <a:rPr lang="en-US" altLang="zh-CN" sz="1800" b="0" i="1" smtClean="0">
                            <a:solidFill>
                              <a:srgbClr val="000000"/>
                            </a:solidFill>
                            <a:effectLst/>
                            <a:latin typeface="Cambria Math" panose="02040503050406030204" pitchFamily="18" charset="0"/>
                          </a:rPr>
                        </m:ctrlPr>
                      </m:sSubSupPr>
                      <m:e>
                        <m:r>
                          <a:rPr lang="en-US" altLang="zh-CN" sz="1800" b="0" i="1" smtClean="0">
                            <a:solidFill>
                              <a:srgbClr val="000000"/>
                            </a:solidFill>
                            <a:effectLst/>
                            <a:latin typeface="Cambria Math" panose="02040503050406030204" pitchFamily="18" charset="0"/>
                          </a:rPr>
                          <m:t>𝑀</m:t>
                        </m:r>
                      </m:e>
                      <m:sub>
                        <m:r>
                          <a:rPr lang="en-US" altLang="zh-CN" sz="1800" b="0" i="1" smtClean="0">
                            <a:solidFill>
                              <a:srgbClr val="000000"/>
                            </a:solidFill>
                            <a:effectLst/>
                            <a:latin typeface="Cambria Math" panose="02040503050406030204" pitchFamily="18" charset="0"/>
                          </a:rPr>
                          <m:t>𝐹</m:t>
                        </m:r>
                      </m:sub>
                      <m:sup>
                        <m:r>
                          <a:rPr lang="en-US" altLang="zh-CN" sz="1800" b="0" i="1" smtClean="0">
                            <a:solidFill>
                              <a:srgbClr val="000000"/>
                            </a:solidFill>
                            <a:effectLst/>
                            <a:latin typeface="Cambria Math" panose="02040503050406030204" pitchFamily="18" charset="0"/>
                          </a:rPr>
                          <m:t>0</m:t>
                        </m:r>
                        <m:r>
                          <m:rPr>
                            <m:nor/>
                          </m:rPr>
                          <a:rPr lang="en-US" altLang="zh-CN" i="1" dirty="0">
                            <a:solidFill>
                              <a:srgbClr val="000000"/>
                            </a:solidFill>
                            <a:latin typeface="RMTMI"/>
                          </a:rPr>
                          <m:t>ν</m:t>
                        </m:r>
                      </m:sup>
                    </m:sSubSup>
                  </m:oMath>
                </a14:m>
                <a:r>
                  <a:rPr lang="en-US" altLang="zh-CN" sz="1800" b="0" i="1" dirty="0">
                    <a:solidFill>
                      <a:srgbClr val="000000"/>
                    </a:solidFill>
                    <a:effectLst/>
                    <a:latin typeface="RMTMI"/>
                  </a:rPr>
                  <a:t> </a:t>
                </a:r>
                <a:r>
                  <a:rPr lang="en-US" altLang="zh-CN" sz="1800" b="0" i="0" dirty="0">
                    <a:solidFill>
                      <a:srgbClr val="000000"/>
                    </a:solidFill>
                    <a:effectLst/>
                    <a:latin typeface="Times-Roman"/>
                  </a:rPr>
                  <a:t>confirm the irrelevance of the renormalization procedure, and exhibit the dominance of the </a:t>
                </a:r>
                <a:r>
                  <a:rPr lang="en-US" altLang="zh-CN" sz="1800" b="0" i="1" dirty="0">
                    <a:solidFill>
                      <a:srgbClr val="000000"/>
                    </a:solidFill>
                    <a:effectLst/>
                    <a:latin typeface="Times-Italic"/>
                  </a:rPr>
                  <a:t>J</a:t>
                </a:r>
                <a:r>
                  <a:rPr lang="en-US" altLang="zh-CN" sz="1800" b="0" i="1" dirty="0">
                    <a:solidFill>
                      <a:srgbClr val="000000"/>
                    </a:solidFill>
                    <a:effectLst/>
                    <a:latin typeface="RMTMI"/>
                  </a:rPr>
                  <a:t>π </a:t>
                </a:r>
                <a:r>
                  <a:rPr lang="en-US" altLang="zh-CN" sz="1800" b="0" i="0" dirty="0">
                    <a:solidFill>
                      <a:srgbClr val="000000"/>
                    </a:solidFill>
                    <a:effectLst/>
                    <a:latin typeface="MTSY"/>
                  </a:rPr>
                  <a:t>= </a:t>
                </a:r>
                <a:r>
                  <a:rPr lang="en-US" altLang="zh-CN" sz="1800" b="0" i="0" dirty="0">
                    <a:solidFill>
                      <a:srgbClr val="000000"/>
                    </a:solidFill>
                    <a:effectLst/>
                    <a:latin typeface="Times-Roman"/>
                  </a:rPr>
                  <a:t>0</a:t>
                </a:r>
                <a:r>
                  <a:rPr lang="en-US" altLang="zh-CN" sz="1800" b="0" i="0" dirty="0">
                    <a:solidFill>
                      <a:srgbClr val="000000"/>
                    </a:solidFill>
                    <a:effectLst/>
                    <a:latin typeface="MTSY"/>
                  </a:rPr>
                  <a:t>+ </a:t>
                </a:r>
                <a:r>
                  <a:rPr lang="en-US" altLang="zh-CN" sz="1800" b="0" i="0" dirty="0">
                    <a:solidFill>
                      <a:srgbClr val="000000"/>
                    </a:solidFill>
                    <a:effectLst/>
                    <a:latin typeface="Times-Roman"/>
                  </a:rPr>
                  <a:t>component.</a:t>
                </a:r>
                <a:r>
                  <a:rPr lang="en-US" altLang="zh-CN" dirty="0"/>
                  <a:t> </a:t>
                </a:r>
                <a:br>
                  <a:rPr lang="en-US" altLang="zh-CN" dirty="0"/>
                </a:br>
                <a:endParaRPr lang="zh-CN" altLang="en-US" dirty="0"/>
              </a:p>
            </p:txBody>
          </p:sp>
        </mc:Choice>
        <mc:Fallback xmlns="">
          <p:sp>
            <p:nvSpPr>
              <p:cNvPr id="7" name="文本框 6">
                <a:extLst>
                  <a:ext uri="{FF2B5EF4-FFF2-40B4-BE49-F238E27FC236}">
                    <a16:creationId xmlns:a16="http://schemas.microsoft.com/office/drawing/2014/main" id="{0BAD2F2F-5F10-7C26-FF88-6D6EDBAB8C46}"/>
                  </a:ext>
                </a:extLst>
              </p:cNvPr>
              <p:cNvSpPr txBox="1">
                <a:spLocks noRot="1" noChangeAspect="1" noMove="1" noResize="1" noEditPoints="1" noAdjustHandles="1" noChangeArrowheads="1" noChangeShapeType="1" noTextEdit="1"/>
              </p:cNvSpPr>
              <p:nvPr/>
            </p:nvSpPr>
            <p:spPr>
              <a:xfrm>
                <a:off x="5947809" y="5299203"/>
                <a:ext cx="5576835" cy="1205908"/>
              </a:xfrm>
              <a:prstGeom prst="rect">
                <a:avLst/>
              </a:prstGeom>
              <a:blipFill>
                <a:blip r:embed="rId4"/>
                <a:stretch>
                  <a:fillRect l="-984" t="-2020"/>
                </a:stretch>
              </a:blipFill>
            </p:spPr>
            <p:txBody>
              <a:bodyPr/>
              <a:lstStyle/>
              <a:p>
                <a:r>
                  <a:rPr lang="zh-CN" altLang="en-US">
                    <a:noFill/>
                  </a:rPr>
                  <a:t> </a:t>
                </a:r>
              </a:p>
            </p:txBody>
          </p:sp>
        </mc:Fallback>
      </mc:AlternateContent>
      <p:sp>
        <p:nvSpPr>
          <p:cNvPr id="8" name="标题 1">
            <a:extLst>
              <a:ext uri="{FF2B5EF4-FFF2-40B4-BE49-F238E27FC236}">
                <a16:creationId xmlns:a16="http://schemas.microsoft.com/office/drawing/2014/main" id="{42B0F60B-286C-5A6C-AE03-B5D2CED0C1D5}"/>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157638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1"/>
              </a:gs>
              <a:gs pos="100000">
                <a:schemeClr val="accent1">
                  <a:lumMod val="5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3" name="标题 1"/>
          <p:cNvSpPr txBox="1"/>
          <p:nvPr/>
        </p:nvSpPr>
        <p:spPr>
          <a:xfrm flipH="1">
            <a:off x="673121" y="622788"/>
            <a:ext cx="8215053" cy="5612425"/>
          </a:xfrm>
          <a:prstGeom prst="rect">
            <a:avLst/>
          </a:prstGeom>
          <a:solidFill>
            <a:schemeClr val="accent2"/>
          </a:solidFill>
          <a:ln w="12700" cap="sq">
            <a:noFill/>
            <a:miter/>
          </a:ln>
        </p:spPr>
        <p:txBody>
          <a:bodyPr vert="horz" wrap="square" lIns="0" tIns="0" rIns="0" bIns="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t="722" b="722"/>
          <a:stretch>
            <a:fillRect/>
          </a:stretch>
        </p:blipFill>
        <p:spPr>
          <a:xfrm flipH="1">
            <a:off x="909352" y="847295"/>
            <a:ext cx="6955263" cy="5163410"/>
          </a:xfrm>
          <a:custGeom>
            <a:avLst/>
            <a:gdLst>
              <a:gd name="connsiteX0" fmla="*/ 8215053 w 8215053"/>
              <a:gd name="connsiteY0" fmla="*/ 0 h 5163410"/>
              <a:gd name="connsiteX1" fmla="*/ 0 w 8215053"/>
              <a:gd name="connsiteY1" fmla="*/ 0 h 5163410"/>
              <a:gd name="connsiteX2" fmla="*/ 0 w 8215053"/>
              <a:gd name="connsiteY2" fmla="*/ 5163410 h 5163410"/>
              <a:gd name="connsiteX3" fmla="*/ 8215053 w 8215053"/>
              <a:gd name="connsiteY3" fmla="*/ 5163410 h 5163410"/>
            </a:gdLst>
            <a:ahLst/>
            <a:cxnLst/>
            <a:rect l="l" t="t" r="r" b="b"/>
            <a:pathLst>
              <a:path w="8215053" h="5163410">
                <a:moveTo>
                  <a:pt x="8215053" y="0"/>
                </a:moveTo>
                <a:lnTo>
                  <a:pt x="0" y="0"/>
                </a:lnTo>
                <a:lnTo>
                  <a:pt x="0" y="5163410"/>
                </a:lnTo>
                <a:lnTo>
                  <a:pt x="8215053" y="5163410"/>
                </a:lnTo>
                <a:close/>
              </a:path>
            </a:pathLst>
          </a:custGeom>
          <a:noFill/>
          <a:ln>
            <a:noFill/>
          </a:ln>
        </p:spPr>
      </p:pic>
      <p:sp>
        <p:nvSpPr>
          <p:cNvPr id="5" name="标题 1"/>
          <p:cNvSpPr txBox="1"/>
          <p:nvPr/>
        </p:nvSpPr>
        <p:spPr>
          <a:xfrm flipH="1">
            <a:off x="5844538" y="0"/>
            <a:ext cx="6347461" cy="6858000"/>
          </a:xfrm>
          <a:custGeom>
            <a:avLst/>
            <a:gdLst>
              <a:gd name="connsiteX0" fmla="*/ 0 w 6347461"/>
              <a:gd name="connsiteY0" fmla="*/ 0 h 6858000"/>
              <a:gd name="connsiteX1" fmla="*/ 6347461 w 6347461"/>
              <a:gd name="connsiteY1" fmla="*/ 0 h 6858000"/>
              <a:gd name="connsiteX2" fmla="*/ 4632961 w 6347461"/>
              <a:gd name="connsiteY2" fmla="*/ 6858000 h 6858000"/>
              <a:gd name="connsiteX3" fmla="*/ 0 w 6347461"/>
              <a:gd name="connsiteY3" fmla="*/ 6858000 h 6858000"/>
            </a:gdLst>
            <a:ahLst/>
            <a:cxnLst/>
            <a:rect l="l" t="t" r="r" b="b"/>
            <a:pathLst>
              <a:path w="6347461" h="6858000">
                <a:moveTo>
                  <a:pt x="0" y="0"/>
                </a:moveTo>
                <a:lnTo>
                  <a:pt x="6347461" y="0"/>
                </a:lnTo>
                <a:lnTo>
                  <a:pt x="4632961" y="6858000"/>
                </a:lnTo>
                <a:lnTo>
                  <a:pt x="0" y="6858000"/>
                </a:lnTo>
                <a:close/>
              </a:path>
            </a:pathLst>
          </a:custGeom>
          <a:gradFill>
            <a:gsLst>
              <a:gs pos="0">
                <a:schemeClr val="accent2">
                  <a:lumMod val="40000"/>
                  <a:lumOff val="60000"/>
                </a:schemeClr>
              </a:gs>
              <a:gs pos="100000">
                <a:schemeClr val="bg1"/>
              </a:gs>
            </a:gsLst>
            <a:lin ang="10800000" scaled="0"/>
          </a:gradFill>
          <a:ln w="12700" cap="sq">
            <a:noFill/>
            <a:miter/>
          </a:ln>
          <a:effectLst>
            <a:outerShdw blurRad="127000" dist="127000" algn="l"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flipH="1">
            <a:off x="1824000" y="1386840"/>
            <a:ext cx="10368000" cy="4084320"/>
          </a:xfrm>
          <a:custGeom>
            <a:avLst/>
            <a:gdLst>
              <a:gd name="connsiteX0" fmla="*/ 0 w 8543501"/>
              <a:gd name="connsiteY0" fmla="*/ 0 h 3543300"/>
              <a:gd name="connsiteX1" fmla="*/ 8543501 w 8543501"/>
              <a:gd name="connsiteY1" fmla="*/ 0 h 3543300"/>
              <a:gd name="connsiteX2" fmla="*/ 7657676 w 8543501"/>
              <a:gd name="connsiteY2" fmla="*/ 3543300 h 3543300"/>
              <a:gd name="connsiteX3" fmla="*/ 0 w 8543501"/>
              <a:gd name="connsiteY3" fmla="*/ 3543300 h 3543300"/>
            </a:gdLst>
            <a:ahLst/>
            <a:cxnLst/>
            <a:rect l="l" t="t" r="r" b="b"/>
            <a:pathLst>
              <a:path w="8543501" h="3543300">
                <a:moveTo>
                  <a:pt x="0" y="0"/>
                </a:moveTo>
                <a:lnTo>
                  <a:pt x="8543501" y="0"/>
                </a:lnTo>
                <a:lnTo>
                  <a:pt x="7657676" y="3543300"/>
                </a:lnTo>
                <a:lnTo>
                  <a:pt x="0" y="3543300"/>
                </a:lnTo>
                <a:close/>
              </a:path>
            </a:pathLst>
          </a:custGeom>
          <a:gradFill>
            <a:gsLst>
              <a:gs pos="0">
                <a:schemeClr val="accent1">
                  <a:alpha val="85000"/>
                </a:schemeClr>
              </a:gs>
              <a:gs pos="97000">
                <a:schemeClr val="accent1">
                  <a:lumMod val="75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5248788" y="2254444"/>
            <a:ext cx="6482985" cy="2298313"/>
          </a:xfrm>
          <a:prstGeom prst="rect">
            <a:avLst/>
          </a:prstGeom>
          <a:noFill/>
          <a:ln>
            <a:noFill/>
          </a:ln>
        </p:spPr>
        <p:txBody>
          <a:bodyPr vert="horz" wrap="square" lIns="0" tIns="0" rIns="0" bIns="0" rtlCol="0" anchor="ctr"/>
          <a:lstStyle/>
          <a:p>
            <a:pPr algn="l">
              <a:lnSpc>
                <a:spcPct val="130000"/>
              </a:lnSpc>
            </a:pPr>
            <a:r>
              <a:rPr kumimoji="1" lang="en-US" altLang="zh-CN" sz="5500">
                <a:ln w="12700">
                  <a:noFill/>
                </a:ln>
                <a:solidFill>
                  <a:srgbClr val="FFFFFF">
                    <a:alpha val="100000"/>
                  </a:srgbClr>
                </a:solidFill>
                <a:latin typeface="Source Han Sans CN Bold"/>
                <a:ea typeface="Source Han Sans CN Bold"/>
                <a:cs typeface="Source Han Sans CN Bold"/>
              </a:rPr>
              <a:t>Summary and Future Work</a:t>
            </a:r>
            <a:endParaRPr kumimoji="1" lang="zh-CN" altLang="en-US"/>
          </a:p>
        </p:txBody>
      </p:sp>
      <p:sp>
        <p:nvSpPr>
          <p:cNvPr id="8" name="标题 1"/>
          <p:cNvSpPr txBox="1"/>
          <p:nvPr/>
        </p:nvSpPr>
        <p:spPr>
          <a:xfrm>
            <a:off x="8939508" y="679949"/>
            <a:ext cx="2590187" cy="32164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50000">
                <a:schemeClr val="accent1"/>
              </a:gs>
              <a:gs pos="100000">
                <a:schemeClr val="accent1">
                  <a:lumMod val="75000"/>
                </a:schemeClr>
              </a:gs>
            </a:gsLst>
            <a:lin ang="5400000" scaled="0"/>
          </a:gradFill>
          <a:ln w="9525" cap="flat">
            <a:noFill/>
            <a:miter/>
          </a:ln>
        </p:spPr>
        <p:txBody>
          <a:bodyPr vert="horz" wrap="square" lIns="0" tIns="0" rIns="0" bIns="0" rtlCol="0" anchor="ctr"/>
          <a:lstStyle/>
          <a:p>
            <a:pPr algn="l">
              <a:lnSpc>
                <a:spcPct val="110000"/>
              </a:lnSpc>
            </a:pPr>
            <a:endParaRPr kumimoji="1" lang="zh-CN" altLang="en-US"/>
          </a:p>
        </p:txBody>
      </p:sp>
      <p:sp>
        <p:nvSpPr>
          <p:cNvPr id="9" name="标题 1"/>
          <p:cNvSpPr txBox="1"/>
          <p:nvPr/>
        </p:nvSpPr>
        <p:spPr>
          <a:xfrm>
            <a:off x="448476" y="408957"/>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0" name="标题 1"/>
          <p:cNvSpPr txBox="1"/>
          <p:nvPr/>
        </p:nvSpPr>
        <p:spPr>
          <a:xfrm>
            <a:off x="540165" y="500646"/>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448476" y="6027022"/>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a:off x="540165" y="6118711"/>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a:off x="2903713" y="243857"/>
            <a:ext cx="1846077" cy="3912365"/>
          </a:xfrm>
          <a:prstGeom prst="rect">
            <a:avLst/>
          </a:prstGeom>
          <a:noFill/>
          <a:ln cap="sq">
            <a:noFill/>
          </a:ln>
        </p:spPr>
        <p:txBody>
          <a:bodyPr vert="horz" wrap="square" lIns="0" tIns="0" rIns="0" bIns="0" rtlCol="0" anchor="b"/>
          <a:lstStyle/>
          <a:p>
            <a:pPr algn="r">
              <a:lnSpc>
                <a:spcPct val="110000"/>
              </a:lnSpc>
            </a:pPr>
            <a:r>
              <a:rPr kumimoji="1" lang="en-US" altLang="zh-CN" sz="11500" dirty="0">
                <a:ln w="25400">
                  <a:solidFill>
                    <a:srgbClr val="FFFFFF">
                      <a:alpha val="100000"/>
                    </a:srgbClr>
                  </a:solidFill>
                </a:ln>
                <a:noFill/>
                <a:latin typeface="Source Han Sans CN Bold"/>
                <a:ea typeface="Source Han Sans CN Bold"/>
                <a:cs typeface="Source Han Sans CN Bold"/>
              </a:rPr>
              <a:t>4</a:t>
            </a:r>
            <a:endParaRPr kumimoji="1"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标题 1"/>
          <p:cNvSpPr txBox="1"/>
          <p:nvPr/>
        </p:nvSpPr>
        <p:spPr>
          <a:xfrm>
            <a:off x="361741" y="4317741"/>
            <a:ext cx="10082071" cy="1330999"/>
          </a:xfrm>
          <a:custGeom>
            <a:avLst/>
            <a:gdLst>
              <a:gd name="connsiteX0" fmla="*/ 309343 w 9947149"/>
              <a:gd name="connsiteY0" fmla="*/ 0 h 792000"/>
              <a:gd name="connsiteX1" fmla="*/ 454298 w 9947149"/>
              <a:gd name="connsiteY1" fmla="*/ 0 h 792000"/>
              <a:gd name="connsiteX2" fmla="*/ 9864955 w 9947149"/>
              <a:gd name="connsiteY2" fmla="*/ 0 h 792000"/>
              <a:gd name="connsiteX3" fmla="*/ 9947149 w 9947149"/>
              <a:gd name="connsiteY3" fmla="*/ 82194 h 792000"/>
              <a:gd name="connsiteX4" fmla="*/ 9947149 w 9947149"/>
              <a:gd name="connsiteY4" fmla="*/ 709806 h 792000"/>
              <a:gd name="connsiteX5" fmla="*/ 9864955 w 9947149"/>
              <a:gd name="connsiteY5" fmla="*/ 792000 h 792000"/>
              <a:gd name="connsiteX6" fmla="*/ 454297 w 9947149"/>
              <a:gd name="connsiteY6" fmla="*/ 792000 h 792000"/>
              <a:gd name="connsiteX7" fmla="*/ 309343 w 9947149"/>
              <a:gd name="connsiteY7" fmla="*/ 792000 h 792000"/>
              <a:gd name="connsiteX8" fmla="*/ 227149 w 9947149"/>
              <a:gd name="connsiteY8" fmla="*/ 709806 h 792000"/>
              <a:gd name="connsiteX9" fmla="*/ 227149 w 9947149"/>
              <a:gd name="connsiteY9" fmla="*/ 594005 h 792000"/>
              <a:gd name="connsiteX10" fmla="*/ 227148 w 9947149"/>
              <a:gd name="connsiteY10" fmla="*/ 594000 h 792000"/>
              <a:gd name="connsiteX11" fmla="*/ 227149 w 9947149"/>
              <a:gd name="connsiteY11" fmla="*/ 594000 h 792000"/>
              <a:gd name="connsiteX12" fmla="*/ 0 w 9947149"/>
              <a:gd name="connsiteY12" fmla="*/ 396000 h 792000"/>
              <a:gd name="connsiteX13" fmla="*/ 227149 w 9947149"/>
              <a:gd name="connsiteY13" fmla="*/ 198000 h 792000"/>
              <a:gd name="connsiteX14" fmla="*/ 227149 w 9947149"/>
              <a:gd name="connsiteY14" fmla="*/ 82194 h 792000"/>
              <a:gd name="connsiteX15" fmla="*/ 309343 w 9947149"/>
              <a:gd name="connsiteY15" fmla="*/ 0 h 792000"/>
            </a:gdLst>
            <a:ahLst/>
            <a:cxnLst/>
            <a:rect l="l" t="t" r="r" b="b"/>
            <a:pathLst>
              <a:path w="9947149" h="792000">
                <a:moveTo>
                  <a:pt x="309343" y="0"/>
                </a:moveTo>
                <a:lnTo>
                  <a:pt x="454298" y="0"/>
                </a:lnTo>
                <a:lnTo>
                  <a:pt x="9864955" y="0"/>
                </a:lnTo>
                <a:cubicBezTo>
                  <a:pt x="9910349" y="0"/>
                  <a:pt x="9947149" y="36800"/>
                  <a:pt x="9947149" y="82194"/>
                </a:cubicBezTo>
                <a:lnTo>
                  <a:pt x="9947149" y="709806"/>
                </a:lnTo>
                <a:cubicBezTo>
                  <a:pt x="9947149" y="755200"/>
                  <a:pt x="9910349" y="792000"/>
                  <a:pt x="9864955" y="792000"/>
                </a:cubicBezTo>
                <a:lnTo>
                  <a:pt x="454297" y="792000"/>
                </a:lnTo>
                <a:lnTo>
                  <a:pt x="309343" y="792000"/>
                </a:lnTo>
                <a:cubicBezTo>
                  <a:pt x="263949" y="792000"/>
                  <a:pt x="227149" y="755200"/>
                  <a:pt x="227149" y="709806"/>
                </a:cubicBezTo>
                <a:lnTo>
                  <a:pt x="227149" y="594005"/>
                </a:lnTo>
                <a:lnTo>
                  <a:pt x="227148" y="594000"/>
                </a:lnTo>
                <a:lnTo>
                  <a:pt x="227149" y="594000"/>
                </a:lnTo>
                <a:cubicBezTo>
                  <a:pt x="227149" y="484648"/>
                  <a:pt x="125451" y="396000"/>
                  <a:pt x="0" y="396000"/>
                </a:cubicBezTo>
                <a:cubicBezTo>
                  <a:pt x="125451" y="396000"/>
                  <a:pt x="227149" y="307352"/>
                  <a:pt x="227149" y="198000"/>
                </a:cubicBezTo>
                <a:lnTo>
                  <a:pt x="227149" y="82194"/>
                </a:lnTo>
                <a:cubicBezTo>
                  <a:pt x="227149" y="36800"/>
                  <a:pt x="263949" y="0"/>
                  <a:pt x="309343" y="0"/>
                </a:cubicBezTo>
                <a:close/>
              </a:path>
            </a:pathLst>
          </a:custGeom>
          <a:solidFill>
            <a:schemeClr val="bg1">
              <a:lumMod val="95000"/>
            </a:schemeClr>
          </a:solidFill>
          <a:ln w="12700" cap="sq">
            <a:noFill/>
            <a:miter/>
          </a:ln>
        </p:spPr>
        <p:txBody>
          <a:bodyPr vert="horz" wrap="square" lIns="0" tIns="0" rIns="0" bIns="0" rtlCol="0" anchor="ctr"/>
          <a:lstStyle/>
          <a:p>
            <a:pPr algn="l">
              <a:lnSpc>
                <a:spcPct val="100000"/>
              </a:lnSpc>
            </a:pPr>
            <a:endParaRPr kumimoji="1" lang="zh-CN" altLang="en-US"/>
          </a:p>
        </p:txBody>
      </p:sp>
      <p:sp>
        <p:nvSpPr>
          <p:cNvPr id="5" name="标题 1"/>
          <p:cNvSpPr txBox="1"/>
          <p:nvPr/>
        </p:nvSpPr>
        <p:spPr>
          <a:xfrm rot="10800000">
            <a:off x="1566727" y="2927982"/>
            <a:ext cx="9933611" cy="1139905"/>
          </a:xfrm>
          <a:custGeom>
            <a:avLst/>
            <a:gdLst>
              <a:gd name="connsiteX0" fmla="*/ 9864953 w 9947147"/>
              <a:gd name="connsiteY0" fmla="*/ 792000 h 792000"/>
              <a:gd name="connsiteX1" fmla="*/ 454297 w 9947147"/>
              <a:gd name="connsiteY1" fmla="*/ 792000 h 792000"/>
              <a:gd name="connsiteX2" fmla="*/ 309341 w 9947147"/>
              <a:gd name="connsiteY2" fmla="*/ 792000 h 792000"/>
              <a:gd name="connsiteX3" fmla="*/ 227147 w 9947147"/>
              <a:gd name="connsiteY3" fmla="*/ 709806 h 792000"/>
              <a:gd name="connsiteX4" fmla="*/ 227147 w 9947147"/>
              <a:gd name="connsiteY4" fmla="*/ 593991 h 792000"/>
              <a:gd name="connsiteX5" fmla="*/ 209299 w 9947147"/>
              <a:gd name="connsiteY5" fmla="*/ 516930 h 792000"/>
              <a:gd name="connsiteX6" fmla="*/ 0 w 9947147"/>
              <a:gd name="connsiteY6" fmla="*/ 396000 h 792000"/>
              <a:gd name="connsiteX7" fmla="*/ 209299 w 9947147"/>
              <a:gd name="connsiteY7" fmla="*/ 275070 h 792000"/>
              <a:gd name="connsiteX8" fmla="*/ 227147 w 9947147"/>
              <a:gd name="connsiteY8" fmla="*/ 198009 h 792000"/>
              <a:gd name="connsiteX9" fmla="*/ 227147 w 9947147"/>
              <a:gd name="connsiteY9" fmla="*/ 82194 h 792000"/>
              <a:gd name="connsiteX10" fmla="*/ 309341 w 9947147"/>
              <a:gd name="connsiteY10" fmla="*/ 0 h 792000"/>
              <a:gd name="connsiteX11" fmla="*/ 454298 w 9947147"/>
              <a:gd name="connsiteY11" fmla="*/ 0 h 792000"/>
              <a:gd name="connsiteX12" fmla="*/ 9864953 w 9947147"/>
              <a:gd name="connsiteY12" fmla="*/ 0 h 792000"/>
              <a:gd name="connsiteX13" fmla="*/ 9947147 w 9947147"/>
              <a:gd name="connsiteY13" fmla="*/ 82194 h 792000"/>
              <a:gd name="connsiteX14" fmla="*/ 9947147 w 9947147"/>
              <a:gd name="connsiteY14" fmla="*/ 709806 h 792000"/>
              <a:gd name="connsiteX15" fmla="*/ 9864953 w 9947147"/>
              <a:gd name="connsiteY15" fmla="*/ 792000 h 792000"/>
            </a:gdLst>
            <a:ahLst/>
            <a:cxnLst/>
            <a:rect l="l" t="t" r="r" b="b"/>
            <a:pathLst>
              <a:path w="9947147" h="792000">
                <a:moveTo>
                  <a:pt x="9864953" y="792000"/>
                </a:moveTo>
                <a:lnTo>
                  <a:pt x="454297" y="792000"/>
                </a:lnTo>
                <a:lnTo>
                  <a:pt x="309341" y="792000"/>
                </a:lnTo>
                <a:cubicBezTo>
                  <a:pt x="263947" y="792000"/>
                  <a:pt x="227147" y="755200"/>
                  <a:pt x="227147" y="709806"/>
                </a:cubicBezTo>
                <a:lnTo>
                  <a:pt x="227147" y="593991"/>
                </a:lnTo>
                <a:lnTo>
                  <a:pt x="209299" y="516930"/>
                </a:lnTo>
                <a:cubicBezTo>
                  <a:pt x="174815" y="445865"/>
                  <a:pt x="94088" y="396000"/>
                  <a:pt x="0" y="396000"/>
                </a:cubicBezTo>
                <a:cubicBezTo>
                  <a:pt x="94088" y="396000"/>
                  <a:pt x="174815" y="346136"/>
                  <a:pt x="209299" y="275070"/>
                </a:cubicBezTo>
                <a:lnTo>
                  <a:pt x="227147" y="198009"/>
                </a:lnTo>
                <a:lnTo>
                  <a:pt x="227147" y="82194"/>
                </a:lnTo>
                <a:cubicBezTo>
                  <a:pt x="227147" y="36800"/>
                  <a:pt x="263947" y="0"/>
                  <a:pt x="309341" y="0"/>
                </a:cubicBezTo>
                <a:lnTo>
                  <a:pt x="454298" y="0"/>
                </a:lnTo>
                <a:lnTo>
                  <a:pt x="9864953" y="0"/>
                </a:lnTo>
                <a:cubicBezTo>
                  <a:pt x="9910347" y="0"/>
                  <a:pt x="9947147" y="36800"/>
                  <a:pt x="9947147" y="82194"/>
                </a:cubicBezTo>
                <a:lnTo>
                  <a:pt x="9947147" y="709806"/>
                </a:lnTo>
                <a:cubicBezTo>
                  <a:pt x="9947147" y="755200"/>
                  <a:pt x="9910347" y="792000"/>
                  <a:pt x="9864953" y="792000"/>
                </a:cubicBezTo>
                <a:close/>
              </a:path>
            </a:pathLst>
          </a:custGeom>
          <a:solidFill>
            <a:schemeClr val="bg1">
              <a:lumMod val="95000"/>
            </a:schemeClr>
          </a:solidFill>
          <a:ln w="63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400" y="1725734"/>
            <a:ext cx="10284051" cy="952395"/>
          </a:xfrm>
          <a:custGeom>
            <a:avLst/>
            <a:gdLst>
              <a:gd name="connsiteX0" fmla="*/ 309343 w 9947149"/>
              <a:gd name="connsiteY0" fmla="*/ 0 h 792000"/>
              <a:gd name="connsiteX1" fmla="*/ 454298 w 9947149"/>
              <a:gd name="connsiteY1" fmla="*/ 0 h 792000"/>
              <a:gd name="connsiteX2" fmla="*/ 9864955 w 9947149"/>
              <a:gd name="connsiteY2" fmla="*/ 0 h 792000"/>
              <a:gd name="connsiteX3" fmla="*/ 9947149 w 9947149"/>
              <a:gd name="connsiteY3" fmla="*/ 82194 h 792000"/>
              <a:gd name="connsiteX4" fmla="*/ 9947149 w 9947149"/>
              <a:gd name="connsiteY4" fmla="*/ 709806 h 792000"/>
              <a:gd name="connsiteX5" fmla="*/ 9864955 w 9947149"/>
              <a:gd name="connsiteY5" fmla="*/ 792000 h 792000"/>
              <a:gd name="connsiteX6" fmla="*/ 454297 w 9947149"/>
              <a:gd name="connsiteY6" fmla="*/ 792000 h 792000"/>
              <a:gd name="connsiteX7" fmla="*/ 309343 w 9947149"/>
              <a:gd name="connsiteY7" fmla="*/ 792000 h 792000"/>
              <a:gd name="connsiteX8" fmla="*/ 227149 w 9947149"/>
              <a:gd name="connsiteY8" fmla="*/ 709806 h 792000"/>
              <a:gd name="connsiteX9" fmla="*/ 227149 w 9947149"/>
              <a:gd name="connsiteY9" fmla="*/ 594005 h 792000"/>
              <a:gd name="connsiteX10" fmla="*/ 227148 w 9947149"/>
              <a:gd name="connsiteY10" fmla="*/ 594000 h 792000"/>
              <a:gd name="connsiteX11" fmla="*/ 227149 w 9947149"/>
              <a:gd name="connsiteY11" fmla="*/ 594000 h 792000"/>
              <a:gd name="connsiteX12" fmla="*/ 0 w 9947149"/>
              <a:gd name="connsiteY12" fmla="*/ 396000 h 792000"/>
              <a:gd name="connsiteX13" fmla="*/ 227149 w 9947149"/>
              <a:gd name="connsiteY13" fmla="*/ 198000 h 792000"/>
              <a:gd name="connsiteX14" fmla="*/ 227149 w 9947149"/>
              <a:gd name="connsiteY14" fmla="*/ 82194 h 792000"/>
              <a:gd name="connsiteX15" fmla="*/ 309343 w 9947149"/>
              <a:gd name="connsiteY15" fmla="*/ 0 h 792000"/>
            </a:gdLst>
            <a:ahLst/>
            <a:cxnLst/>
            <a:rect l="l" t="t" r="r" b="b"/>
            <a:pathLst>
              <a:path w="9947149" h="792000">
                <a:moveTo>
                  <a:pt x="309343" y="0"/>
                </a:moveTo>
                <a:lnTo>
                  <a:pt x="454298" y="0"/>
                </a:lnTo>
                <a:lnTo>
                  <a:pt x="9864955" y="0"/>
                </a:lnTo>
                <a:cubicBezTo>
                  <a:pt x="9910349" y="0"/>
                  <a:pt x="9947149" y="36800"/>
                  <a:pt x="9947149" y="82194"/>
                </a:cubicBezTo>
                <a:lnTo>
                  <a:pt x="9947149" y="709806"/>
                </a:lnTo>
                <a:cubicBezTo>
                  <a:pt x="9947149" y="755200"/>
                  <a:pt x="9910349" y="792000"/>
                  <a:pt x="9864955" y="792000"/>
                </a:cubicBezTo>
                <a:lnTo>
                  <a:pt x="454297" y="792000"/>
                </a:lnTo>
                <a:lnTo>
                  <a:pt x="309343" y="792000"/>
                </a:lnTo>
                <a:cubicBezTo>
                  <a:pt x="263949" y="792000"/>
                  <a:pt x="227149" y="755200"/>
                  <a:pt x="227149" y="709806"/>
                </a:cubicBezTo>
                <a:lnTo>
                  <a:pt x="227149" y="594005"/>
                </a:lnTo>
                <a:lnTo>
                  <a:pt x="227148" y="594000"/>
                </a:lnTo>
                <a:lnTo>
                  <a:pt x="227149" y="594000"/>
                </a:lnTo>
                <a:cubicBezTo>
                  <a:pt x="227149" y="484648"/>
                  <a:pt x="125451" y="396000"/>
                  <a:pt x="0" y="396000"/>
                </a:cubicBezTo>
                <a:cubicBezTo>
                  <a:pt x="125451" y="396000"/>
                  <a:pt x="227149" y="307352"/>
                  <a:pt x="227149" y="198000"/>
                </a:cubicBezTo>
                <a:lnTo>
                  <a:pt x="227149" y="82194"/>
                </a:lnTo>
                <a:cubicBezTo>
                  <a:pt x="227149" y="36800"/>
                  <a:pt x="263949" y="0"/>
                  <a:pt x="309343" y="0"/>
                </a:cubicBezTo>
                <a:close/>
              </a:path>
            </a:pathLst>
          </a:custGeom>
          <a:solidFill>
            <a:schemeClr val="bg1">
              <a:lumMod val="95000"/>
            </a:schemeClr>
          </a:solidFill>
          <a:ln w="12700" cap="sq">
            <a:noFill/>
            <a:miter/>
          </a:ln>
        </p:spPr>
        <p:txBody>
          <a:bodyPr vert="horz" wrap="square" lIns="0" tIns="0" rIns="0" bIns="0" rtlCol="0" anchor="ctr"/>
          <a:lstStyle/>
          <a:p>
            <a:pPr algn="ctr">
              <a:lnSpc>
                <a:spcPct val="100000"/>
              </a:lnSpc>
            </a:pPr>
            <a:endParaRPr kumimoji="1" lang="zh-CN" altLang="en-US"/>
          </a:p>
        </p:txBody>
      </p:sp>
      <p:sp>
        <p:nvSpPr>
          <p:cNvPr id="7" name="标题 1"/>
          <p:cNvSpPr txBox="1"/>
          <p:nvPr/>
        </p:nvSpPr>
        <p:spPr>
          <a:xfrm>
            <a:off x="1247549" y="1840135"/>
            <a:ext cx="9000000" cy="639400"/>
          </a:xfrm>
          <a:prstGeom prst="rect">
            <a:avLst/>
          </a:prstGeom>
          <a:noFill/>
          <a:ln cap="sq">
            <a:noFill/>
          </a:ln>
          <a:effectLst/>
        </p:spPr>
        <p:txBody>
          <a:bodyPr vert="horz" wrap="square" lIns="0" tIns="0" rIns="0" bIns="0" rtlCol="0" anchor="ctr"/>
          <a:lstStyle/>
          <a:p>
            <a:pPr algn="l">
              <a:lnSpc>
                <a:spcPct val="150000"/>
              </a:lnSpc>
            </a:pPr>
            <a:r>
              <a:rPr kumimoji="1" lang="en-US" altLang="zh-CN" dirty="0">
                <a:ln w="12700">
                  <a:noFill/>
                </a:ln>
                <a:solidFill>
                  <a:srgbClr val="595959">
                    <a:alpha val="100000"/>
                  </a:srgbClr>
                </a:solidFill>
                <a:latin typeface="Source Han Sans"/>
                <a:ea typeface="Source Han Sans"/>
                <a:cs typeface="Source Han Sans"/>
              </a:rPr>
              <a:t>This work presents the first shell- model calculation of the double- β decay of 100Mo, including both the two- neutrino and </a:t>
            </a:r>
            <a:r>
              <a:rPr kumimoji="1" lang="en-US" altLang="zh-CN" dirty="0" err="1">
                <a:ln w="12700">
                  <a:noFill/>
                </a:ln>
                <a:solidFill>
                  <a:srgbClr val="595959">
                    <a:alpha val="100000"/>
                  </a:srgbClr>
                </a:solidFill>
                <a:latin typeface="Source Han Sans"/>
                <a:ea typeface="Source Han Sans"/>
                <a:cs typeface="Source Han Sans"/>
              </a:rPr>
              <a:t>neutrinoless</a:t>
            </a:r>
            <a:r>
              <a:rPr kumimoji="1" lang="en-US" altLang="zh-CN" dirty="0">
                <a:ln w="12700">
                  <a:noFill/>
                </a:ln>
                <a:solidFill>
                  <a:srgbClr val="595959">
                    <a:alpha val="100000"/>
                  </a:srgbClr>
                </a:solidFill>
                <a:latin typeface="Source Han Sans"/>
                <a:ea typeface="Source Han Sans"/>
                <a:cs typeface="Source Han Sans"/>
              </a:rPr>
              <a:t> decay modes.</a:t>
            </a:r>
            <a:endParaRPr kumimoji="1" lang="zh-CN" altLang="en-US" dirty="0"/>
          </a:p>
        </p:txBody>
      </p:sp>
      <p:sp>
        <p:nvSpPr>
          <p:cNvPr id="8" name="标题 1"/>
          <p:cNvSpPr txBox="1"/>
          <p:nvPr/>
        </p:nvSpPr>
        <p:spPr>
          <a:xfrm>
            <a:off x="1584626" y="3136189"/>
            <a:ext cx="9000000" cy="639400"/>
          </a:xfrm>
          <a:prstGeom prst="rect">
            <a:avLst/>
          </a:prstGeom>
          <a:noFill/>
          <a:ln cap="sq">
            <a:noFill/>
          </a:ln>
          <a:effectLst/>
        </p:spPr>
        <p:txBody>
          <a:bodyPr vert="horz" wrap="square" lIns="0" tIns="0" rIns="0" bIns="0" rtlCol="0" anchor="ctr"/>
          <a:lstStyle/>
          <a:p>
            <a:pPr algn="r">
              <a:lnSpc>
                <a:spcPct val="150000"/>
              </a:lnSpc>
            </a:pPr>
            <a:r>
              <a:rPr kumimoji="1" lang="en-US" altLang="zh-CN" dirty="0">
                <a:ln w="12700">
                  <a:noFill/>
                </a:ln>
                <a:solidFill>
                  <a:srgbClr val="595959">
                    <a:alpha val="100000"/>
                  </a:srgbClr>
                </a:solidFill>
                <a:latin typeface="Source Han Sans"/>
                <a:ea typeface="Source Han Sans"/>
                <a:cs typeface="Source Han Sans"/>
              </a:rPr>
              <a:t>The effective shell- model Hamiltonian and decay operators are derived consistently from a high- precision realistic potential using many- body perturbation theory.</a:t>
            </a:r>
            <a:endParaRPr kumimoji="1" lang="zh-CN" altLang="en-US" dirty="0"/>
          </a:p>
        </p:txBody>
      </p:sp>
      <p:sp>
        <p:nvSpPr>
          <p:cNvPr id="9" name="标题 1"/>
          <p:cNvSpPr txBox="1"/>
          <p:nvPr/>
        </p:nvSpPr>
        <p:spPr>
          <a:xfrm>
            <a:off x="1106872" y="4317741"/>
            <a:ext cx="9000000" cy="639400"/>
          </a:xfrm>
          <a:prstGeom prst="rect">
            <a:avLst/>
          </a:prstGeom>
          <a:noFill/>
          <a:ln cap="sq">
            <a:noFill/>
          </a:ln>
          <a:effectLst/>
        </p:spPr>
        <p:txBody>
          <a:bodyPr vert="horz" wrap="square" lIns="0" tIns="0" rIns="0" bIns="0" rtlCol="0" anchor="t"/>
          <a:lstStyle/>
          <a:p>
            <a:pPr algn="just">
              <a:lnSpc>
                <a:spcPct val="150000"/>
              </a:lnSpc>
            </a:pPr>
            <a:r>
              <a:rPr kumimoji="1" lang="en-US" altLang="zh-CN" dirty="0">
                <a:ln w="12700">
                  <a:noFill/>
                </a:ln>
                <a:solidFill>
                  <a:srgbClr val="595959">
                    <a:alpha val="100000"/>
                  </a:srgbClr>
                </a:solidFill>
                <a:latin typeface="Source Han Sans"/>
                <a:ea typeface="Source Han Sans"/>
                <a:cs typeface="Source Han Sans"/>
              </a:rPr>
              <a:t>The calculated spectroscopic properties and decay matrix elements show good agreement with experimental data, demonstrating the reliability of the shell- model approach for describing the structure and decay properties of 100Mo and 100Ru.</a:t>
            </a:r>
            <a:endParaRPr kumimoji="1" lang="zh-CN" altLang="en-US" dirty="0"/>
          </a:p>
        </p:txBody>
      </p:sp>
      <p:sp>
        <p:nvSpPr>
          <p:cNvPr id="11"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Summary of the Study</a:t>
            </a:r>
            <a:endParaRPr kumimoji="1" lang="zh-CN" altLang="en-US"/>
          </a:p>
        </p:txBody>
      </p:sp>
      <p:sp>
        <p:nvSpPr>
          <p:cNvPr id="12"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4" name="标题 1"/>
          <p:cNvCxnSpPr/>
          <p:nvPr/>
        </p:nvCxnSpPr>
        <p:spPr>
          <a:xfrm>
            <a:off x="565150" y="958632"/>
            <a:ext cx="11049001" cy="0"/>
          </a:xfrm>
          <a:prstGeom prst="line">
            <a:avLst/>
          </a:prstGeom>
          <a:noFill/>
          <a:ln w="6350" cap="flat">
            <a:solidFill>
              <a:schemeClr val="accent1"/>
            </a:solidFill>
            <a:miter/>
          </a:ln>
        </p:spPr>
      </p:cxnSp>
      <p:sp>
        <p:nvSpPr>
          <p:cNvPr id="15" name="标题 1">
            <a:extLst>
              <a:ext uri="{FF2B5EF4-FFF2-40B4-BE49-F238E27FC236}">
                <a16:creationId xmlns:a16="http://schemas.microsoft.com/office/drawing/2014/main" id="{CB76DFC8-EDE2-1B6D-5104-8BE15A009172}"/>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660401" y="2188571"/>
            <a:ext cx="1676400" cy="762000"/>
          </a:xfrm>
          <a:prstGeom prst="rect">
            <a:avLst/>
          </a:prstGeom>
          <a:noFill/>
          <a:ln cap="sq">
            <a:noFill/>
          </a:ln>
          <a:effectLst/>
        </p:spPr>
        <p:txBody>
          <a:bodyPr vert="horz" wrap="square" lIns="0" tIns="0" rIns="0" bIns="0" rtlCol="0" anchor="ctr">
            <a:spAutoFit/>
          </a:bodyPr>
          <a:lstStyle/>
          <a:p>
            <a:pPr algn="l">
              <a:lnSpc>
                <a:spcPct val="100000"/>
              </a:lnSpc>
            </a:pPr>
            <a:r>
              <a:rPr kumimoji="1" lang="en-US" altLang="zh-CN" sz="6000" dirty="0">
                <a:ln w="12700">
                  <a:noFill/>
                </a:ln>
                <a:gradFill>
                  <a:gsLst>
                    <a:gs pos="17000">
                      <a:srgbClr val="FFFFFF">
                        <a:alpha val="100000"/>
                      </a:srgbClr>
                    </a:gs>
                    <a:gs pos="100000">
                      <a:srgbClr val="397D54">
                        <a:alpha val="100000"/>
                      </a:srgbClr>
                    </a:gs>
                  </a:gsLst>
                  <a:lin ang="16200000" scaled="0"/>
                </a:gradFill>
                <a:latin typeface="OPPOSans H"/>
                <a:ea typeface="OPPOSans H"/>
                <a:cs typeface="OPPOSans H"/>
              </a:rPr>
              <a:t>01</a:t>
            </a:r>
            <a:endParaRPr kumimoji="1" lang="zh-CN" altLang="en-US" dirty="0"/>
          </a:p>
        </p:txBody>
      </p:sp>
      <p:sp>
        <p:nvSpPr>
          <p:cNvPr id="4" name="标题 1"/>
          <p:cNvSpPr txBox="1"/>
          <p:nvPr/>
        </p:nvSpPr>
        <p:spPr>
          <a:xfrm>
            <a:off x="660400" y="3165822"/>
            <a:ext cx="4871217" cy="1576996"/>
          </a:xfrm>
          <a:prstGeom prst="rect">
            <a:avLst/>
          </a:prstGeom>
          <a:noFill/>
          <a:ln>
            <a:noFill/>
          </a:ln>
        </p:spPr>
        <p:txBody>
          <a:bodyPr vert="horz" wrap="square" lIns="0" tIns="0" rIns="0" bIns="0" rtlCol="0" anchor="t"/>
          <a:lstStyle/>
          <a:p>
            <a:pPr algn="l">
              <a:lnSpc>
                <a:spcPct val="150000"/>
              </a:lnSpc>
            </a:pPr>
            <a:r>
              <a:rPr kumimoji="1" lang="en-US" altLang="zh-CN" dirty="0">
                <a:ln w="12700">
                  <a:noFill/>
                </a:ln>
                <a:solidFill>
                  <a:srgbClr val="000000">
                    <a:alpha val="100000"/>
                  </a:srgbClr>
                </a:solidFill>
                <a:latin typeface="Source Han Sans"/>
                <a:ea typeface="Source Han Sans"/>
                <a:cs typeface="Source Han Sans"/>
              </a:rPr>
              <a:t>The future work will focus on improving the theoretical framework by constructing effective shell- model Hamiltonians and decay operators from nuclear forces derived within the framework of chiral perturbation theory.</a:t>
            </a:r>
            <a:endParaRPr kumimoji="1" lang="zh-CN" altLang="en-US" dirty="0"/>
          </a:p>
        </p:txBody>
      </p:sp>
      <p:sp>
        <p:nvSpPr>
          <p:cNvPr id="5" name="标题 1"/>
          <p:cNvSpPr txBox="1"/>
          <p:nvPr/>
        </p:nvSpPr>
        <p:spPr>
          <a:xfrm>
            <a:off x="6760674" y="2188571"/>
            <a:ext cx="1676400" cy="762000"/>
          </a:xfrm>
          <a:prstGeom prst="rect">
            <a:avLst/>
          </a:prstGeom>
          <a:noFill/>
          <a:ln cap="sq">
            <a:noFill/>
          </a:ln>
          <a:effectLst/>
        </p:spPr>
        <p:txBody>
          <a:bodyPr vert="horz" wrap="square" lIns="0" tIns="0" rIns="0" bIns="0" rtlCol="0" anchor="ctr">
            <a:spAutoFit/>
          </a:bodyPr>
          <a:lstStyle/>
          <a:p>
            <a:pPr algn="l">
              <a:lnSpc>
                <a:spcPct val="100000"/>
              </a:lnSpc>
            </a:pPr>
            <a:r>
              <a:rPr kumimoji="1" lang="en-US" altLang="zh-CN" sz="6000">
                <a:ln w="12700">
                  <a:noFill/>
                </a:ln>
                <a:gradFill>
                  <a:gsLst>
                    <a:gs pos="17000">
                      <a:srgbClr val="FFFFFF">
                        <a:alpha val="100000"/>
                      </a:srgbClr>
                    </a:gs>
                    <a:gs pos="100000">
                      <a:srgbClr val="397D54">
                        <a:alpha val="100000"/>
                      </a:srgbClr>
                    </a:gs>
                  </a:gsLst>
                  <a:lin ang="16200000" scaled="0"/>
                </a:gradFill>
                <a:latin typeface="OPPOSans H"/>
                <a:ea typeface="OPPOSans H"/>
                <a:cs typeface="OPPOSans H"/>
              </a:rPr>
              <a:t>02</a:t>
            </a:r>
            <a:endParaRPr kumimoji="1" lang="zh-CN" altLang="en-US"/>
          </a:p>
        </p:txBody>
      </p:sp>
      <p:sp>
        <p:nvSpPr>
          <p:cNvPr id="6" name="标题 1"/>
          <p:cNvSpPr txBox="1"/>
          <p:nvPr/>
        </p:nvSpPr>
        <p:spPr>
          <a:xfrm>
            <a:off x="6760674" y="3165822"/>
            <a:ext cx="4679374" cy="1910008"/>
          </a:xfrm>
          <a:prstGeom prst="rect">
            <a:avLst/>
          </a:prstGeom>
          <a:noFill/>
          <a:ln>
            <a:noFill/>
          </a:ln>
        </p:spPr>
        <p:txBody>
          <a:bodyPr vert="horz" wrap="square" lIns="0" tIns="0" rIns="0" bIns="0" rtlCol="0" anchor="t"/>
          <a:lstStyle/>
          <a:p>
            <a:pPr algn="l">
              <a:lnSpc>
                <a:spcPct val="150000"/>
              </a:lnSpc>
            </a:pPr>
            <a:r>
              <a:rPr kumimoji="1" lang="en-US" altLang="zh-CN" dirty="0">
                <a:ln w="12700">
                  <a:noFill/>
                </a:ln>
                <a:solidFill>
                  <a:srgbClr val="000000">
                    <a:alpha val="100000"/>
                  </a:srgbClr>
                </a:solidFill>
                <a:latin typeface="Source Han Sans"/>
                <a:ea typeface="Source Han Sans"/>
                <a:cs typeface="Source Han Sans"/>
              </a:rPr>
              <a:t>Larger model spaces will be explored to better account for the low- energy collective behavior of nuclei with mass A ≈ 100 and to study the dependence of the calculated NMEs on the dimension of the model space.</a:t>
            </a:r>
            <a:endParaRPr kumimoji="1" lang="zh-CN" altLang="en-US" dirty="0"/>
          </a:p>
        </p:txBody>
      </p:sp>
      <p:sp>
        <p:nvSpPr>
          <p:cNvPr id="9"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Future Directions</a:t>
            </a:r>
            <a:endParaRPr kumimoji="1" lang="zh-CN" altLang="en-US"/>
          </a:p>
        </p:txBody>
      </p:sp>
      <p:sp>
        <p:nvSpPr>
          <p:cNvPr id="10"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2" name="标题 1"/>
          <p:cNvCxnSpPr/>
          <p:nvPr/>
        </p:nvCxnSpPr>
        <p:spPr>
          <a:xfrm>
            <a:off x="565150" y="958632"/>
            <a:ext cx="11049001" cy="0"/>
          </a:xfrm>
          <a:prstGeom prst="line">
            <a:avLst/>
          </a:prstGeom>
          <a:noFill/>
          <a:ln w="6350" cap="flat">
            <a:solidFill>
              <a:schemeClr val="accent1"/>
            </a:solidFill>
            <a:miter/>
          </a:ln>
        </p:spPr>
      </p:cxnSp>
      <p:sp>
        <p:nvSpPr>
          <p:cNvPr id="13" name="标题 1">
            <a:extLst>
              <a:ext uri="{FF2B5EF4-FFF2-40B4-BE49-F238E27FC236}">
                <a16:creationId xmlns:a16="http://schemas.microsoft.com/office/drawing/2014/main" id="{FBEB5E70-C287-DB54-AAE5-AEABCA97E024}"/>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3921602" y="617436"/>
            <a:ext cx="4333238" cy="923330"/>
          </a:xfrm>
          <a:prstGeom prst="rect">
            <a:avLst/>
          </a:prstGeom>
          <a:noFill/>
          <a:ln>
            <a:noFill/>
          </a:ln>
        </p:spPr>
        <p:txBody>
          <a:bodyPr vert="horz" wrap="none" lIns="91440" tIns="45720" rIns="91440" bIns="45720" rtlCol="0" anchor="t">
            <a:spAutoFit/>
          </a:bodyPr>
          <a:lstStyle/>
          <a:p>
            <a:pPr algn="ctr">
              <a:lnSpc>
                <a:spcPct val="100000"/>
              </a:lnSpc>
            </a:pPr>
            <a:r>
              <a:rPr kumimoji="1" lang="en-US" altLang="zh-CN" sz="5400" dirty="0">
                <a:ln w="12700">
                  <a:noFill/>
                </a:ln>
                <a:solidFill>
                  <a:srgbClr val="397D54">
                    <a:alpha val="100000"/>
                  </a:srgbClr>
                </a:solidFill>
                <a:latin typeface="OPPOSans H"/>
                <a:ea typeface="OPPOSans H"/>
              </a:rPr>
              <a:t>CONTENTS</a:t>
            </a:r>
            <a:endParaRPr kumimoji="1" lang="zh-CN" altLang="en-US" dirty="0"/>
          </a:p>
        </p:txBody>
      </p:sp>
      <p:grpSp>
        <p:nvGrpSpPr>
          <p:cNvPr id="5" name="组合 4"/>
          <p:cNvGrpSpPr/>
          <p:nvPr/>
        </p:nvGrpSpPr>
        <p:grpSpPr>
          <a:xfrm>
            <a:off x="651034" y="404998"/>
            <a:ext cx="223679" cy="143861"/>
            <a:chOff x="651034" y="404998"/>
            <a:chExt cx="223679" cy="143861"/>
          </a:xfrm>
        </p:grpSpPr>
        <p:cxnSp>
          <p:nvCxnSpPr>
            <p:cNvPr id="6" name="标题 1"/>
            <p:cNvCxnSpPr/>
            <p:nvPr/>
          </p:nvCxnSpPr>
          <p:spPr>
            <a:xfrm>
              <a:off x="651034" y="548859"/>
              <a:ext cx="223679" cy="0"/>
            </a:xfrm>
            <a:prstGeom prst="straightConnector1">
              <a:avLst/>
            </a:prstGeom>
            <a:noFill/>
            <a:ln w="15875" cap="rnd">
              <a:solidFill>
                <a:schemeClr val="tx1">
                  <a:lumMod val="75000"/>
                  <a:lumOff val="25000"/>
                  <a:alpha val="50000"/>
                </a:schemeClr>
              </a:solidFill>
              <a:round/>
            </a:ln>
          </p:spPr>
        </p:cxnSp>
        <p:cxnSp>
          <p:nvCxnSpPr>
            <p:cNvPr id="7" name="标题 1"/>
            <p:cNvCxnSpPr/>
            <p:nvPr/>
          </p:nvCxnSpPr>
          <p:spPr>
            <a:xfrm>
              <a:off x="651034" y="476929"/>
              <a:ext cx="223679" cy="0"/>
            </a:xfrm>
            <a:prstGeom prst="straightConnector1">
              <a:avLst/>
            </a:prstGeom>
            <a:noFill/>
            <a:ln w="15875" cap="rnd">
              <a:solidFill>
                <a:schemeClr val="accent1">
                  <a:alpha val="50000"/>
                </a:schemeClr>
              </a:solidFill>
              <a:round/>
            </a:ln>
          </p:spPr>
        </p:cxnSp>
        <p:cxnSp>
          <p:nvCxnSpPr>
            <p:cNvPr id="8" name="标题 1"/>
            <p:cNvCxnSpPr/>
            <p:nvPr/>
          </p:nvCxnSpPr>
          <p:spPr>
            <a:xfrm>
              <a:off x="651034" y="404998"/>
              <a:ext cx="223679" cy="0"/>
            </a:xfrm>
            <a:prstGeom prst="straightConnector1">
              <a:avLst/>
            </a:prstGeom>
            <a:noFill/>
            <a:ln w="15875" cap="rnd">
              <a:solidFill>
                <a:schemeClr val="tx1">
                  <a:lumMod val="75000"/>
                  <a:lumOff val="25000"/>
                  <a:alpha val="50000"/>
                </a:schemeClr>
              </a:solidFill>
              <a:round/>
            </a:ln>
          </p:spPr>
        </p:cxnSp>
      </p:grpSp>
      <p:sp>
        <p:nvSpPr>
          <p:cNvPr id="9" name="标题 1"/>
          <p:cNvSpPr txBox="1"/>
          <p:nvPr/>
        </p:nvSpPr>
        <p:spPr>
          <a:xfrm>
            <a:off x="934541" y="2315253"/>
            <a:ext cx="2303916" cy="3410857"/>
          </a:xfrm>
          <a:prstGeom prst="roundRect">
            <a:avLst>
              <a:gd name="adj" fmla="val 3969"/>
            </a:avLst>
          </a:prstGeom>
          <a:solidFill>
            <a:schemeClr val="bg1"/>
          </a:solidFill>
          <a:ln w="12700" cap="sq">
            <a:noFill/>
            <a:miter/>
          </a:ln>
          <a:effectLst>
            <a:outerShdw blurRad="127000" algn="ctr" rotWithShape="0">
              <a:schemeClr val="accent1">
                <a:alpha val="16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1037575" y="4179988"/>
            <a:ext cx="2097848" cy="1546121"/>
          </a:xfrm>
          <a:prstGeom prst="rect">
            <a:avLst/>
          </a:prstGeom>
          <a:noFill/>
          <a:ln>
            <a:noFill/>
          </a:ln>
        </p:spPr>
        <p:txBody>
          <a:bodyPr vert="horz" wrap="square" lIns="91440" tIns="45720" rIns="91440" bIns="45720" rtlCol="0" anchor="t"/>
          <a:lstStyle/>
          <a:p>
            <a:pPr algn="ctr">
              <a:lnSpc>
                <a:spcPct val="120000"/>
              </a:lnSpc>
            </a:pPr>
            <a:r>
              <a:rPr kumimoji="1" lang="en-US" altLang="zh-CN" sz="2000">
                <a:ln w="12700">
                  <a:noFill/>
                </a:ln>
                <a:solidFill>
                  <a:srgbClr val="397D54">
                    <a:alpha val="100000"/>
                  </a:srgbClr>
                </a:solidFill>
                <a:latin typeface="OPPOSans H"/>
                <a:ea typeface="OPPOSans H"/>
                <a:cs typeface="OPPOSans H"/>
              </a:rPr>
              <a:t>Motivation and Background</a:t>
            </a:r>
            <a:endParaRPr kumimoji="1" lang="zh-CN" altLang="en-US"/>
          </a:p>
        </p:txBody>
      </p:sp>
      <p:sp>
        <p:nvSpPr>
          <p:cNvPr id="11" name="标题 1"/>
          <p:cNvSpPr txBox="1"/>
          <p:nvPr/>
        </p:nvSpPr>
        <p:spPr>
          <a:xfrm>
            <a:off x="1463787" y="2706273"/>
            <a:ext cx="1245424" cy="1245424"/>
          </a:xfrm>
          <a:prstGeom prst="ellipse">
            <a:avLst/>
          </a:prstGeom>
          <a:gradFill>
            <a:gsLst>
              <a:gs pos="0">
                <a:schemeClr val="accent1"/>
              </a:gs>
              <a:gs pos="100000">
                <a:schemeClr val="accent1">
                  <a:lumMod val="75000"/>
                </a:schemeClr>
              </a:gs>
            </a:gsLst>
            <a:lin ang="2700000" scaled="0"/>
          </a:gradFill>
          <a:ln w="12700" cap="sq">
            <a:noFill/>
            <a:miter/>
          </a:ln>
          <a:effectLst>
            <a:outerShdw blurRad="203200" dist="76200" dir="2700000" algn="tl" rotWithShape="0">
              <a:srgbClr val="000000">
                <a:alpha val="34000"/>
              </a:srgbClr>
            </a:outerShdw>
          </a:effectLst>
        </p:spPr>
        <p:txBody>
          <a:bodyPr vert="horz" wrap="square" lIns="91440" tIns="45720" rIns="91440" bIns="45720" rtlCol="0" anchor="ctr"/>
          <a:lstStyle/>
          <a:p>
            <a:pPr algn="ctr">
              <a:lnSpc>
                <a:spcPct val="100000"/>
              </a:lnSpc>
            </a:pPr>
            <a:endParaRPr kumimoji="1" lang="zh-CN" altLang="en-US"/>
          </a:p>
        </p:txBody>
      </p:sp>
      <p:sp>
        <p:nvSpPr>
          <p:cNvPr id="12" name="标题 1"/>
          <p:cNvSpPr txBox="1"/>
          <p:nvPr/>
        </p:nvSpPr>
        <p:spPr>
          <a:xfrm>
            <a:off x="1779999" y="3022484"/>
            <a:ext cx="613003" cy="613003"/>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3" name="标题 1"/>
          <p:cNvSpPr txBox="1"/>
          <p:nvPr/>
        </p:nvSpPr>
        <p:spPr>
          <a:xfrm>
            <a:off x="934541" y="5665785"/>
            <a:ext cx="2291352" cy="60325"/>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4" name="标题 1"/>
          <p:cNvSpPr txBox="1"/>
          <p:nvPr/>
        </p:nvSpPr>
        <p:spPr>
          <a:xfrm>
            <a:off x="3607542" y="2315253"/>
            <a:ext cx="2303916" cy="3410857"/>
          </a:xfrm>
          <a:prstGeom prst="roundRect">
            <a:avLst>
              <a:gd name="adj" fmla="val 3969"/>
            </a:avLst>
          </a:prstGeom>
          <a:solidFill>
            <a:schemeClr val="bg1"/>
          </a:solidFill>
          <a:ln w="12700" cap="sq">
            <a:noFill/>
            <a:miter/>
          </a:ln>
          <a:effectLst>
            <a:outerShdw blurRad="127000" algn="ctr" rotWithShape="0">
              <a:schemeClr val="accent1">
                <a:alpha val="16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a:off x="3710576" y="4179988"/>
            <a:ext cx="2097848" cy="1546121"/>
          </a:xfrm>
          <a:prstGeom prst="rect">
            <a:avLst/>
          </a:prstGeom>
          <a:noFill/>
          <a:ln>
            <a:noFill/>
          </a:ln>
        </p:spPr>
        <p:txBody>
          <a:bodyPr vert="horz" wrap="square" lIns="91440" tIns="45720" rIns="91440" bIns="45720" rtlCol="0" anchor="t"/>
          <a:lstStyle/>
          <a:p>
            <a:pPr algn="ctr">
              <a:lnSpc>
                <a:spcPct val="120000"/>
              </a:lnSpc>
            </a:pPr>
            <a:r>
              <a:rPr kumimoji="1" lang="en-US" altLang="zh-CN" sz="2000">
                <a:ln w="12700">
                  <a:noFill/>
                </a:ln>
                <a:solidFill>
                  <a:srgbClr val="397D54">
                    <a:alpha val="100000"/>
                  </a:srgbClr>
                </a:solidFill>
                <a:latin typeface="OPPOSans H"/>
                <a:ea typeface="OPPOSans H"/>
                <a:cs typeface="OPPOSans H"/>
              </a:rPr>
              <a:t>Theoretical Framework</a:t>
            </a:r>
            <a:endParaRPr kumimoji="1" lang="zh-CN" altLang="en-US"/>
          </a:p>
        </p:txBody>
      </p:sp>
      <p:sp>
        <p:nvSpPr>
          <p:cNvPr id="16" name="标题 1"/>
          <p:cNvSpPr txBox="1"/>
          <p:nvPr/>
        </p:nvSpPr>
        <p:spPr>
          <a:xfrm>
            <a:off x="4136788" y="2706273"/>
            <a:ext cx="1245424" cy="1245424"/>
          </a:xfrm>
          <a:prstGeom prst="ellipse">
            <a:avLst/>
          </a:prstGeom>
          <a:gradFill>
            <a:gsLst>
              <a:gs pos="0">
                <a:schemeClr val="accent1"/>
              </a:gs>
              <a:gs pos="100000">
                <a:schemeClr val="accent1">
                  <a:lumMod val="75000"/>
                </a:schemeClr>
              </a:gs>
            </a:gsLst>
            <a:lin ang="2700000" scaled="0"/>
          </a:gradFill>
          <a:ln w="12700" cap="sq">
            <a:noFill/>
            <a:miter/>
          </a:ln>
          <a:effectLst>
            <a:outerShdw blurRad="203200" dist="76200" dir="2700000" algn="tl" rotWithShape="0">
              <a:srgbClr val="000000">
                <a:alpha val="34000"/>
              </a:srgbClr>
            </a:outerShdw>
          </a:effectLst>
        </p:spPr>
        <p:txBody>
          <a:bodyPr vert="horz" wrap="square" lIns="91440" tIns="45720" rIns="91440" bIns="45720" rtlCol="0" anchor="ctr"/>
          <a:lstStyle/>
          <a:p>
            <a:pPr algn="ctr">
              <a:lnSpc>
                <a:spcPct val="100000"/>
              </a:lnSpc>
            </a:pPr>
            <a:endParaRPr kumimoji="1" lang="zh-CN" altLang="en-US"/>
          </a:p>
        </p:txBody>
      </p:sp>
      <p:sp>
        <p:nvSpPr>
          <p:cNvPr id="17" name="标题 1"/>
          <p:cNvSpPr txBox="1"/>
          <p:nvPr/>
        </p:nvSpPr>
        <p:spPr>
          <a:xfrm>
            <a:off x="4491119" y="3022484"/>
            <a:ext cx="536764" cy="613003"/>
          </a:xfrm>
          <a:custGeom>
            <a:avLst/>
            <a:gdLst>
              <a:gd name="connsiteX0" fmla="*/ 361901 w 630455"/>
              <a:gd name="connsiteY0" fmla="*/ 82589 h 720001"/>
              <a:gd name="connsiteX1" fmla="*/ 361901 w 630455"/>
              <a:gd name="connsiteY1" fmla="*/ 203034 h 720001"/>
              <a:gd name="connsiteX2" fmla="*/ 427179 w 630455"/>
              <a:gd name="connsiteY2" fmla="*/ 268312 h 720001"/>
              <a:gd name="connsiteX3" fmla="*/ 547624 w 630455"/>
              <a:gd name="connsiteY3" fmla="*/ 268312 h 720001"/>
              <a:gd name="connsiteX4" fmla="*/ 113812 w 630455"/>
              <a:gd name="connsiteY4" fmla="*/ 0 h 720001"/>
              <a:gd name="connsiteX5" fmla="*/ 338847 w 630455"/>
              <a:gd name="connsiteY5" fmla="*/ 0 h 720001"/>
              <a:gd name="connsiteX6" fmla="*/ 340465 w 630455"/>
              <a:gd name="connsiteY6" fmla="*/ 162 h 720001"/>
              <a:gd name="connsiteX7" fmla="*/ 340789 w 630455"/>
              <a:gd name="connsiteY7" fmla="*/ 162 h 720001"/>
              <a:gd name="connsiteX8" fmla="*/ 344106 w 630455"/>
              <a:gd name="connsiteY8" fmla="*/ 809 h 720001"/>
              <a:gd name="connsiteX9" fmla="*/ 344186 w 630455"/>
              <a:gd name="connsiteY9" fmla="*/ 809 h 720001"/>
              <a:gd name="connsiteX10" fmla="*/ 347422 w 630455"/>
              <a:gd name="connsiteY10" fmla="*/ 1942 h 720001"/>
              <a:gd name="connsiteX11" fmla="*/ 347503 w 630455"/>
              <a:gd name="connsiteY11" fmla="*/ 1942 h 720001"/>
              <a:gd name="connsiteX12" fmla="*/ 349040 w 630455"/>
              <a:gd name="connsiteY12" fmla="*/ 2670 h 720001"/>
              <a:gd name="connsiteX13" fmla="*/ 349121 w 630455"/>
              <a:gd name="connsiteY13" fmla="*/ 2670 h 720001"/>
              <a:gd name="connsiteX14" fmla="*/ 350576 w 630455"/>
              <a:gd name="connsiteY14" fmla="*/ 3479 h 720001"/>
              <a:gd name="connsiteX15" fmla="*/ 350819 w 630455"/>
              <a:gd name="connsiteY15" fmla="*/ 3640 h 720001"/>
              <a:gd name="connsiteX16" fmla="*/ 352033 w 630455"/>
              <a:gd name="connsiteY16" fmla="*/ 4449 h 720001"/>
              <a:gd name="connsiteX17" fmla="*/ 352194 w 630455"/>
              <a:gd name="connsiteY17" fmla="*/ 4530 h 720001"/>
              <a:gd name="connsiteX18" fmla="*/ 353408 w 630455"/>
              <a:gd name="connsiteY18" fmla="*/ 5501 h 720001"/>
              <a:gd name="connsiteX19" fmla="*/ 353651 w 630455"/>
              <a:gd name="connsiteY19" fmla="*/ 5743 h 720001"/>
              <a:gd name="connsiteX20" fmla="*/ 354864 w 630455"/>
              <a:gd name="connsiteY20" fmla="*/ 6876 h 720001"/>
              <a:gd name="connsiteX21" fmla="*/ 623418 w 630455"/>
              <a:gd name="connsiteY21" fmla="*/ 275430 h 720001"/>
              <a:gd name="connsiteX22" fmla="*/ 624551 w 630455"/>
              <a:gd name="connsiteY22" fmla="*/ 276643 h 720001"/>
              <a:gd name="connsiteX23" fmla="*/ 624793 w 630455"/>
              <a:gd name="connsiteY23" fmla="*/ 276886 h 720001"/>
              <a:gd name="connsiteX24" fmla="*/ 625764 w 630455"/>
              <a:gd name="connsiteY24" fmla="*/ 278180 h 720001"/>
              <a:gd name="connsiteX25" fmla="*/ 625845 w 630455"/>
              <a:gd name="connsiteY25" fmla="*/ 278342 h 720001"/>
              <a:gd name="connsiteX26" fmla="*/ 626734 w 630455"/>
              <a:gd name="connsiteY26" fmla="*/ 279637 h 720001"/>
              <a:gd name="connsiteX27" fmla="*/ 626896 w 630455"/>
              <a:gd name="connsiteY27" fmla="*/ 279798 h 720001"/>
              <a:gd name="connsiteX28" fmla="*/ 627705 w 630455"/>
              <a:gd name="connsiteY28" fmla="*/ 281254 h 720001"/>
              <a:gd name="connsiteX29" fmla="*/ 628433 w 630455"/>
              <a:gd name="connsiteY29" fmla="*/ 282791 h 720001"/>
              <a:gd name="connsiteX30" fmla="*/ 629646 w 630455"/>
              <a:gd name="connsiteY30" fmla="*/ 286107 h 720001"/>
              <a:gd name="connsiteX31" fmla="*/ 630293 w 630455"/>
              <a:gd name="connsiteY31" fmla="*/ 289424 h 720001"/>
              <a:gd name="connsiteX32" fmla="*/ 630293 w 630455"/>
              <a:gd name="connsiteY32" fmla="*/ 289667 h 720001"/>
              <a:gd name="connsiteX33" fmla="*/ 630455 w 630455"/>
              <a:gd name="connsiteY33" fmla="*/ 291285 h 720001"/>
              <a:gd name="connsiteX34" fmla="*/ 630455 w 630455"/>
              <a:gd name="connsiteY34" fmla="*/ 292579 h 720001"/>
              <a:gd name="connsiteX35" fmla="*/ 630455 w 630455"/>
              <a:gd name="connsiteY35" fmla="*/ 606189 h 720001"/>
              <a:gd name="connsiteX36" fmla="*/ 516644 w 630455"/>
              <a:gd name="connsiteY36" fmla="*/ 720001 h 720001"/>
              <a:gd name="connsiteX37" fmla="*/ 113812 w 630455"/>
              <a:gd name="connsiteY37" fmla="*/ 720001 h 720001"/>
              <a:gd name="connsiteX38" fmla="*/ 0 w 630455"/>
              <a:gd name="connsiteY38" fmla="*/ 606189 h 720001"/>
              <a:gd name="connsiteX39" fmla="*/ 0 w 630455"/>
              <a:gd name="connsiteY39" fmla="*/ 113812 h 720001"/>
              <a:gd name="connsiteX40" fmla="*/ 113812 w 630455"/>
              <a:gd name="connsiteY40" fmla="*/ 0 h 720001"/>
            </a:gdLst>
            <a:ahLst/>
            <a:cxnLst/>
            <a:rect l="l" t="t" r="r" b="b"/>
            <a:pathLst>
              <a:path w="630455" h="720001">
                <a:moveTo>
                  <a:pt x="361901" y="82589"/>
                </a:moveTo>
                <a:lnTo>
                  <a:pt x="361901" y="203034"/>
                </a:lnTo>
                <a:cubicBezTo>
                  <a:pt x="361901" y="239030"/>
                  <a:pt x="391183" y="268312"/>
                  <a:pt x="427179" y="268312"/>
                </a:cubicBezTo>
                <a:lnTo>
                  <a:pt x="547624" y="268312"/>
                </a:lnTo>
                <a:close/>
                <a:moveTo>
                  <a:pt x="113812" y="0"/>
                </a:moveTo>
                <a:lnTo>
                  <a:pt x="338847" y="0"/>
                </a:lnTo>
                <a:cubicBezTo>
                  <a:pt x="339414" y="81"/>
                  <a:pt x="339899" y="81"/>
                  <a:pt x="340465" y="162"/>
                </a:cubicBezTo>
                <a:lnTo>
                  <a:pt x="340789" y="162"/>
                </a:lnTo>
                <a:cubicBezTo>
                  <a:pt x="341922" y="324"/>
                  <a:pt x="343054" y="485"/>
                  <a:pt x="344106" y="809"/>
                </a:cubicBezTo>
                <a:lnTo>
                  <a:pt x="344186" y="809"/>
                </a:lnTo>
                <a:cubicBezTo>
                  <a:pt x="345238" y="1052"/>
                  <a:pt x="346371" y="1456"/>
                  <a:pt x="347422" y="1942"/>
                </a:cubicBezTo>
                <a:lnTo>
                  <a:pt x="347503" y="1942"/>
                </a:lnTo>
                <a:cubicBezTo>
                  <a:pt x="348069" y="2184"/>
                  <a:pt x="348555" y="2427"/>
                  <a:pt x="349040" y="2670"/>
                </a:cubicBezTo>
                <a:lnTo>
                  <a:pt x="349121" y="2670"/>
                </a:lnTo>
                <a:cubicBezTo>
                  <a:pt x="349606" y="2912"/>
                  <a:pt x="350091" y="3155"/>
                  <a:pt x="350576" y="3479"/>
                </a:cubicBezTo>
                <a:cubicBezTo>
                  <a:pt x="350657" y="3560"/>
                  <a:pt x="350739" y="3560"/>
                  <a:pt x="350819" y="3640"/>
                </a:cubicBezTo>
                <a:cubicBezTo>
                  <a:pt x="351224" y="3883"/>
                  <a:pt x="351628" y="4126"/>
                  <a:pt x="352033" y="4449"/>
                </a:cubicBezTo>
                <a:cubicBezTo>
                  <a:pt x="352113" y="4449"/>
                  <a:pt x="352113" y="4530"/>
                  <a:pt x="352194" y="4530"/>
                </a:cubicBezTo>
                <a:lnTo>
                  <a:pt x="353408" y="5501"/>
                </a:lnTo>
                <a:lnTo>
                  <a:pt x="353651" y="5743"/>
                </a:lnTo>
                <a:cubicBezTo>
                  <a:pt x="354055" y="6148"/>
                  <a:pt x="354459" y="6472"/>
                  <a:pt x="354864" y="6876"/>
                </a:cubicBezTo>
                <a:lnTo>
                  <a:pt x="623418" y="275430"/>
                </a:lnTo>
                <a:cubicBezTo>
                  <a:pt x="623822" y="275835"/>
                  <a:pt x="624227" y="276239"/>
                  <a:pt x="624551" y="276643"/>
                </a:cubicBezTo>
                <a:lnTo>
                  <a:pt x="624793" y="276886"/>
                </a:lnTo>
                <a:cubicBezTo>
                  <a:pt x="625117" y="277291"/>
                  <a:pt x="625440" y="277776"/>
                  <a:pt x="625764" y="278180"/>
                </a:cubicBezTo>
                <a:cubicBezTo>
                  <a:pt x="625764" y="278261"/>
                  <a:pt x="625845" y="278342"/>
                  <a:pt x="625845" y="278342"/>
                </a:cubicBezTo>
                <a:cubicBezTo>
                  <a:pt x="626168" y="278747"/>
                  <a:pt x="626491" y="279232"/>
                  <a:pt x="626734" y="279637"/>
                </a:cubicBezTo>
                <a:cubicBezTo>
                  <a:pt x="626815" y="279637"/>
                  <a:pt x="626815" y="279717"/>
                  <a:pt x="626896" y="279798"/>
                </a:cubicBezTo>
                <a:cubicBezTo>
                  <a:pt x="627139" y="280284"/>
                  <a:pt x="627462" y="280769"/>
                  <a:pt x="627705" y="281254"/>
                </a:cubicBezTo>
                <a:cubicBezTo>
                  <a:pt x="627948" y="281739"/>
                  <a:pt x="628190" y="282225"/>
                  <a:pt x="628433" y="282791"/>
                </a:cubicBezTo>
                <a:cubicBezTo>
                  <a:pt x="628918" y="283843"/>
                  <a:pt x="629323" y="284975"/>
                  <a:pt x="629646" y="286107"/>
                </a:cubicBezTo>
                <a:cubicBezTo>
                  <a:pt x="629889" y="287159"/>
                  <a:pt x="630132" y="288291"/>
                  <a:pt x="630293" y="289424"/>
                </a:cubicBezTo>
                <a:lnTo>
                  <a:pt x="630293" y="289667"/>
                </a:lnTo>
                <a:cubicBezTo>
                  <a:pt x="630374" y="290152"/>
                  <a:pt x="630455" y="290718"/>
                  <a:pt x="630455" y="291285"/>
                </a:cubicBezTo>
                <a:lnTo>
                  <a:pt x="630455" y="292579"/>
                </a:lnTo>
                <a:lnTo>
                  <a:pt x="630455" y="606189"/>
                </a:lnTo>
                <a:cubicBezTo>
                  <a:pt x="630455" y="668959"/>
                  <a:pt x="579414" y="720001"/>
                  <a:pt x="516644" y="720001"/>
                </a:cubicBezTo>
                <a:lnTo>
                  <a:pt x="113812" y="720001"/>
                </a:lnTo>
                <a:cubicBezTo>
                  <a:pt x="51042" y="720001"/>
                  <a:pt x="0" y="668959"/>
                  <a:pt x="0" y="606189"/>
                </a:cubicBezTo>
                <a:lnTo>
                  <a:pt x="0" y="113812"/>
                </a:lnTo>
                <a:cubicBezTo>
                  <a:pt x="0" y="51042"/>
                  <a:pt x="51042" y="0"/>
                  <a:pt x="113812"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18" name="标题 1"/>
          <p:cNvSpPr txBox="1"/>
          <p:nvPr/>
        </p:nvSpPr>
        <p:spPr>
          <a:xfrm>
            <a:off x="3607542" y="5665785"/>
            <a:ext cx="2291352" cy="60325"/>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9" name="标题 1"/>
          <p:cNvSpPr txBox="1"/>
          <p:nvPr/>
        </p:nvSpPr>
        <p:spPr>
          <a:xfrm>
            <a:off x="6280543" y="2315253"/>
            <a:ext cx="2303916" cy="3410857"/>
          </a:xfrm>
          <a:prstGeom prst="roundRect">
            <a:avLst>
              <a:gd name="adj" fmla="val 3969"/>
            </a:avLst>
          </a:prstGeom>
          <a:solidFill>
            <a:schemeClr val="bg1"/>
          </a:solidFill>
          <a:ln w="12700" cap="sq">
            <a:noFill/>
            <a:miter/>
          </a:ln>
          <a:effectLst>
            <a:outerShdw blurRad="127000" algn="ctr" rotWithShape="0">
              <a:schemeClr val="accent1">
                <a:alpha val="16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0" name="标题 1"/>
          <p:cNvSpPr txBox="1"/>
          <p:nvPr/>
        </p:nvSpPr>
        <p:spPr>
          <a:xfrm>
            <a:off x="6383577" y="4179988"/>
            <a:ext cx="2097848" cy="1546121"/>
          </a:xfrm>
          <a:prstGeom prst="rect">
            <a:avLst/>
          </a:prstGeom>
          <a:noFill/>
          <a:ln>
            <a:noFill/>
          </a:ln>
        </p:spPr>
        <p:txBody>
          <a:bodyPr vert="horz" wrap="square" lIns="91440" tIns="45720" rIns="91440" bIns="45720" rtlCol="0" anchor="t"/>
          <a:lstStyle/>
          <a:p>
            <a:pPr algn="ctr">
              <a:lnSpc>
                <a:spcPct val="120000"/>
              </a:lnSpc>
            </a:pPr>
            <a:r>
              <a:rPr kumimoji="1" lang="en-US" altLang="zh-CN" sz="2000">
                <a:ln w="12700">
                  <a:noFill/>
                </a:ln>
                <a:solidFill>
                  <a:srgbClr val="397D54">
                    <a:alpha val="100000"/>
                  </a:srgbClr>
                </a:solidFill>
                <a:latin typeface="OPPOSans H"/>
                <a:ea typeface="OPPOSans H"/>
                <a:cs typeface="OPPOSans H"/>
              </a:rPr>
              <a:t>Results and Analysis</a:t>
            </a:r>
            <a:endParaRPr kumimoji="1" lang="zh-CN" altLang="en-US"/>
          </a:p>
        </p:txBody>
      </p:sp>
      <p:sp>
        <p:nvSpPr>
          <p:cNvPr id="21" name="标题 1"/>
          <p:cNvSpPr txBox="1"/>
          <p:nvPr/>
        </p:nvSpPr>
        <p:spPr>
          <a:xfrm>
            <a:off x="6809789" y="2706273"/>
            <a:ext cx="1245424" cy="1245424"/>
          </a:xfrm>
          <a:prstGeom prst="ellipse">
            <a:avLst/>
          </a:prstGeom>
          <a:gradFill>
            <a:gsLst>
              <a:gs pos="0">
                <a:schemeClr val="accent1"/>
              </a:gs>
              <a:gs pos="100000">
                <a:schemeClr val="accent1">
                  <a:lumMod val="75000"/>
                </a:schemeClr>
              </a:gs>
            </a:gsLst>
            <a:lin ang="2700000" scaled="0"/>
          </a:gradFill>
          <a:ln w="12700" cap="sq">
            <a:noFill/>
            <a:miter/>
          </a:ln>
          <a:effectLst>
            <a:outerShdw blurRad="203200" dist="76200" dir="2700000" algn="tl" rotWithShape="0">
              <a:srgbClr val="000000">
                <a:alpha val="34000"/>
              </a:srgbClr>
            </a:outerShdw>
          </a:effectLst>
        </p:spPr>
        <p:txBody>
          <a:bodyPr vert="horz" wrap="square" lIns="91440" tIns="45720" rIns="91440" bIns="45720" rtlCol="0" anchor="ctr"/>
          <a:lstStyle/>
          <a:p>
            <a:pPr algn="ctr">
              <a:lnSpc>
                <a:spcPct val="100000"/>
              </a:lnSpc>
            </a:pPr>
            <a:endParaRPr kumimoji="1" lang="zh-CN" altLang="en-US"/>
          </a:p>
        </p:txBody>
      </p:sp>
      <p:sp>
        <p:nvSpPr>
          <p:cNvPr id="22" name="标题 1"/>
          <p:cNvSpPr txBox="1"/>
          <p:nvPr/>
        </p:nvSpPr>
        <p:spPr>
          <a:xfrm>
            <a:off x="7126001" y="3060648"/>
            <a:ext cx="613003" cy="536675"/>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3" name="标题 1"/>
          <p:cNvSpPr txBox="1"/>
          <p:nvPr/>
        </p:nvSpPr>
        <p:spPr>
          <a:xfrm>
            <a:off x="6280543" y="5665785"/>
            <a:ext cx="2291352" cy="60325"/>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24" name="标题 1"/>
          <p:cNvSpPr txBox="1"/>
          <p:nvPr/>
        </p:nvSpPr>
        <p:spPr>
          <a:xfrm>
            <a:off x="8953544" y="2315253"/>
            <a:ext cx="2303916" cy="3410857"/>
          </a:xfrm>
          <a:prstGeom prst="roundRect">
            <a:avLst>
              <a:gd name="adj" fmla="val 3969"/>
            </a:avLst>
          </a:prstGeom>
          <a:solidFill>
            <a:schemeClr val="bg1"/>
          </a:solidFill>
          <a:ln w="12700" cap="sq">
            <a:noFill/>
            <a:miter/>
          </a:ln>
          <a:effectLst>
            <a:outerShdw blurRad="127000" algn="ctr" rotWithShape="0">
              <a:schemeClr val="accent1">
                <a:alpha val="16000"/>
              </a:schemeClr>
            </a:outerShdw>
          </a:effectLst>
        </p:spPr>
        <p:txBody>
          <a:bodyPr vert="horz" wrap="square" lIns="91440" tIns="45720" rIns="91440" bIns="45720" rtlCol="0" anchor="ctr"/>
          <a:lstStyle/>
          <a:p>
            <a:pPr algn="ctr">
              <a:lnSpc>
                <a:spcPct val="100000"/>
              </a:lnSpc>
            </a:pPr>
            <a:endParaRPr kumimoji="1" lang="zh-CN" altLang="en-US"/>
          </a:p>
        </p:txBody>
      </p:sp>
      <p:sp>
        <p:nvSpPr>
          <p:cNvPr id="25" name="标题 1"/>
          <p:cNvSpPr txBox="1"/>
          <p:nvPr/>
        </p:nvSpPr>
        <p:spPr>
          <a:xfrm>
            <a:off x="9056578" y="4179988"/>
            <a:ext cx="2097848" cy="1546121"/>
          </a:xfrm>
          <a:prstGeom prst="rect">
            <a:avLst/>
          </a:prstGeom>
          <a:noFill/>
          <a:ln>
            <a:noFill/>
          </a:ln>
        </p:spPr>
        <p:txBody>
          <a:bodyPr vert="horz" wrap="square" lIns="91440" tIns="45720" rIns="91440" bIns="45720" rtlCol="0" anchor="t"/>
          <a:lstStyle/>
          <a:p>
            <a:pPr algn="ctr">
              <a:lnSpc>
                <a:spcPct val="120000"/>
              </a:lnSpc>
            </a:pPr>
            <a:r>
              <a:rPr kumimoji="1" lang="en-US" altLang="zh-CN" sz="2000" dirty="0">
                <a:ln w="12700">
                  <a:noFill/>
                </a:ln>
                <a:solidFill>
                  <a:srgbClr val="397D54">
                    <a:alpha val="100000"/>
                  </a:srgbClr>
                </a:solidFill>
                <a:latin typeface="OPPOSans H"/>
                <a:ea typeface="OPPOSans H"/>
                <a:cs typeface="OPPOSans H"/>
              </a:rPr>
              <a:t>Summary</a:t>
            </a:r>
            <a:endParaRPr kumimoji="1" lang="zh-CN" altLang="en-US" dirty="0"/>
          </a:p>
        </p:txBody>
      </p:sp>
      <p:sp>
        <p:nvSpPr>
          <p:cNvPr id="26" name="标题 1"/>
          <p:cNvSpPr txBox="1"/>
          <p:nvPr/>
        </p:nvSpPr>
        <p:spPr>
          <a:xfrm>
            <a:off x="9482790" y="2706273"/>
            <a:ext cx="1245424" cy="1245424"/>
          </a:xfrm>
          <a:prstGeom prst="ellipse">
            <a:avLst/>
          </a:prstGeom>
          <a:gradFill>
            <a:gsLst>
              <a:gs pos="0">
                <a:schemeClr val="accent1"/>
              </a:gs>
              <a:gs pos="100000">
                <a:schemeClr val="accent1">
                  <a:lumMod val="75000"/>
                </a:schemeClr>
              </a:gs>
            </a:gsLst>
            <a:lin ang="2700000" scaled="0"/>
          </a:gradFill>
          <a:ln w="12700" cap="sq">
            <a:noFill/>
            <a:miter/>
          </a:ln>
          <a:effectLst>
            <a:outerShdw blurRad="203200" dist="76200" dir="2700000" algn="tl" rotWithShape="0">
              <a:srgbClr val="000000">
                <a:alpha val="34000"/>
              </a:srgbClr>
            </a:outerShdw>
          </a:effectLst>
        </p:spPr>
        <p:txBody>
          <a:bodyPr vert="horz" wrap="square" lIns="91440" tIns="45720" rIns="91440" bIns="45720" rtlCol="0" anchor="ctr"/>
          <a:lstStyle/>
          <a:p>
            <a:pPr algn="ctr">
              <a:lnSpc>
                <a:spcPct val="100000"/>
              </a:lnSpc>
            </a:pPr>
            <a:endParaRPr kumimoji="1" lang="zh-CN" altLang="en-US"/>
          </a:p>
        </p:txBody>
      </p:sp>
      <p:sp>
        <p:nvSpPr>
          <p:cNvPr id="27" name="标题 1"/>
          <p:cNvSpPr txBox="1"/>
          <p:nvPr/>
        </p:nvSpPr>
        <p:spPr>
          <a:xfrm>
            <a:off x="9799002" y="3075465"/>
            <a:ext cx="613003" cy="507040"/>
          </a:xfrm>
          <a:custGeom>
            <a:avLst/>
            <a:gdLst>
              <a:gd name="connsiteX0" fmla="*/ 114387 w 870468"/>
              <a:gd name="connsiteY0" fmla="*/ 394297 h 720000"/>
              <a:gd name="connsiteX1" fmla="*/ 125598 w 870468"/>
              <a:gd name="connsiteY1" fmla="*/ 421319 h 720000"/>
              <a:gd name="connsiteX2" fmla="*/ 153878 w 870468"/>
              <a:gd name="connsiteY2" fmla="*/ 433051 h 720000"/>
              <a:gd name="connsiteX3" fmla="*/ 449972 w 870468"/>
              <a:gd name="connsiteY3" fmla="*/ 433051 h 720000"/>
              <a:gd name="connsiteX4" fmla="*/ 478295 w 870468"/>
              <a:gd name="connsiteY4" fmla="*/ 421319 h 720000"/>
              <a:gd name="connsiteX5" fmla="*/ 489465 w 870468"/>
              <a:gd name="connsiteY5" fmla="*/ 394297 h 720000"/>
              <a:gd name="connsiteX6" fmla="*/ 116266 w 870468"/>
              <a:gd name="connsiteY6" fmla="*/ 68594 h 720000"/>
              <a:gd name="connsiteX7" fmla="*/ 68708 w 870468"/>
              <a:gd name="connsiteY7" fmla="*/ 116152 h 720000"/>
              <a:gd name="connsiteX8" fmla="*/ 68708 w 870468"/>
              <a:gd name="connsiteY8" fmla="*/ 241561 h 720000"/>
              <a:gd name="connsiteX9" fmla="*/ 801875 w 870468"/>
              <a:gd name="connsiteY9" fmla="*/ 241561 h 720000"/>
              <a:gd name="connsiteX10" fmla="*/ 801875 w 870468"/>
              <a:gd name="connsiteY10" fmla="*/ 116152 h 720000"/>
              <a:gd name="connsiteX11" fmla="*/ 754317 w 870468"/>
              <a:gd name="connsiteY11" fmla="*/ 68594 h 720000"/>
              <a:gd name="connsiteX12" fmla="*/ 598821 w 870468"/>
              <a:gd name="connsiteY12" fmla="*/ 68594 h 720000"/>
              <a:gd name="connsiteX13" fmla="*/ 116266 w 870468"/>
              <a:gd name="connsiteY13" fmla="*/ 0 h 720000"/>
              <a:gd name="connsiteX14" fmla="*/ 598821 w 870468"/>
              <a:gd name="connsiteY14" fmla="*/ 0 h 720000"/>
              <a:gd name="connsiteX15" fmla="*/ 754317 w 870468"/>
              <a:gd name="connsiteY15" fmla="*/ 0 h 720000"/>
              <a:gd name="connsiteX16" fmla="*/ 870468 w 870468"/>
              <a:gd name="connsiteY16" fmla="*/ 116152 h 720000"/>
              <a:gd name="connsiteX17" fmla="*/ 870468 w 870468"/>
              <a:gd name="connsiteY17" fmla="*/ 360001 h 720000"/>
              <a:gd name="connsiteX18" fmla="*/ 870468 w 870468"/>
              <a:gd name="connsiteY18" fmla="*/ 603736 h 720000"/>
              <a:gd name="connsiteX19" fmla="*/ 754317 w 870468"/>
              <a:gd name="connsiteY19" fmla="*/ 720000 h 720000"/>
              <a:gd name="connsiteX20" fmla="*/ 598821 w 870468"/>
              <a:gd name="connsiteY20" fmla="*/ 720000 h 720000"/>
              <a:gd name="connsiteX21" fmla="*/ 116266 w 870468"/>
              <a:gd name="connsiteY21" fmla="*/ 720000 h 720000"/>
              <a:gd name="connsiteX22" fmla="*/ 115 w 870468"/>
              <a:gd name="connsiteY22" fmla="*/ 603850 h 720000"/>
              <a:gd name="connsiteX23" fmla="*/ 115 w 870468"/>
              <a:gd name="connsiteY23" fmla="*/ 360279 h 720000"/>
              <a:gd name="connsiteX24" fmla="*/ 0 w 870468"/>
              <a:gd name="connsiteY24" fmla="*/ 360001 h 720000"/>
              <a:gd name="connsiteX25" fmla="*/ 115 w 870468"/>
              <a:gd name="connsiteY25" fmla="*/ 359723 h 720000"/>
              <a:gd name="connsiteX26" fmla="*/ 115 w 870468"/>
              <a:gd name="connsiteY26" fmla="*/ 116152 h 720000"/>
              <a:gd name="connsiteX27" fmla="*/ 116266 w 870468"/>
              <a:gd name="connsiteY27" fmla="*/ 0 h 720000"/>
            </a:gdLst>
            <a:ahLst/>
            <a:cxnLst/>
            <a:rect l="l" t="t" r="r" b="b"/>
            <a:pathLst>
              <a:path w="870468" h="720000">
                <a:moveTo>
                  <a:pt x="114387" y="394297"/>
                </a:moveTo>
                <a:lnTo>
                  <a:pt x="125598" y="421319"/>
                </a:lnTo>
                <a:cubicBezTo>
                  <a:pt x="132843" y="428564"/>
                  <a:pt x="142846" y="433051"/>
                  <a:pt x="153878" y="433051"/>
                </a:cubicBezTo>
                <a:lnTo>
                  <a:pt x="449972" y="433051"/>
                </a:lnTo>
                <a:cubicBezTo>
                  <a:pt x="461061" y="433051"/>
                  <a:pt x="471064" y="428564"/>
                  <a:pt x="478295" y="421319"/>
                </a:cubicBezTo>
                <a:lnTo>
                  <a:pt x="489465" y="394297"/>
                </a:lnTo>
                <a:close/>
                <a:moveTo>
                  <a:pt x="116266" y="68594"/>
                </a:moveTo>
                <a:cubicBezTo>
                  <a:pt x="89972" y="68594"/>
                  <a:pt x="68708" y="89972"/>
                  <a:pt x="68708" y="116152"/>
                </a:cubicBezTo>
                <a:lnTo>
                  <a:pt x="68708" y="241561"/>
                </a:lnTo>
                <a:lnTo>
                  <a:pt x="801875" y="241561"/>
                </a:lnTo>
                <a:lnTo>
                  <a:pt x="801875" y="116152"/>
                </a:lnTo>
                <a:cubicBezTo>
                  <a:pt x="801875" y="89858"/>
                  <a:pt x="780497" y="68594"/>
                  <a:pt x="754317" y="68594"/>
                </a:cubicBezTo>
                <a:lnTo>
                  <a:pt x="598821" y="68594"/>
                </a:lnTo>
                <a:close/>
                <a:moveTo>
                  <a:pt x="116266" y="0"/>
                </a:moveTo>
                <a:lnTo>
                  <a:pt x="598821" y="0"/>
                </a:lnTo>
                <a:lnTo>
                  <a:pt x="754317" y="0"/>
                </a:lnTo>
                <a:cubicBezTo>
                  <a:pt x="818338" y="0"/>
                  <a:pt x="870468" y="52131"/>
                  <a:pt x="870468" y="116152"/>
                </a:cubicBezTo>
                <a:lnTo>
                  <a:pt x="870468" y="360001"/>
                </a:lnTo>
                <a:lnTo>
                  <a:pt x="870468" y="603736"/>
                </a:lnTo>
                <a:cubicBezTo>
                  <a:pt x="870468" y="667870"/>
                  <a:pt x="818338" y="720000"/>
                  <a:pt x="754317" y="720000"/>
                </a:cubicBezTo>
                <a:lnTo>
                  <a:pt x="598821" y="720000"/>
                </a:lnTo>
                <a:lnTo>
                  <a:pt x="116266" y="720000"/>
                </a:lnTo>
                <a:cubicBezTo>
                  <a:pt x="52246" y="720000"/>
                  <a:pt x="115" y="667870"/>
                  <a:pt x="115" y="603850"/>
                </a:cubicBezTo>
                <a:lnTo>
                  <a:pt x="115" y="360279"/>
                </a:lnTo>
                <a:lnTo>
                  <a:pt x="0" y="360001"/>
                </a:lnTo>
                <a:lnTo>
                  <a:pt x="115" y="359723"/>
                </a:lnTo>
                <a:lnTo>
                  <a:pt x="115" y="116152"/>
                </a:lnTo>
                <a:cubicBezTo>
                  <a:pt x="115" y="52131"/>
                  <a:pt x="52246" y="0"/>
                  <a:pt x="116266" y="0"/>
                </a:cubicBezTo>
                <a:close/>
              </a:path>
            </a:pathLst>
          </a:custGeom>
          <a:solidFill>
            <a:schemeClr val="bg1"/>
          </a:solidFill>
          <a:ln cap="flat">
            <a:noFill/>
            <a:prstDash val="solid"/>
            <a:miter/>
          </a:ln>
        </p:spPr>
        <p:txBody>
          <a:bodyPr vert="horz" wrap="square" lIns="91440" tIns="45720" rIns="91440" bIns="45720" rtlCol="0" anchor="ctr"/>
          <a:lstStyle/>
          <a:p>
            <a:pPr algn="l">
              <a:lnSpc>
                <a:spcPct val="100000"/>
              </a:lnSpc>
            </a:pPr>
            <a:endParaRPr kumimoji="1" lang="zh-CN" altLang="en-US"/>
          </a:p>
        </p:txBody>
      </p:sp>
      <p:sp>
        <p:nvSpPr>
          <p:cNvPr id="28" name="标题 1"/>
          <p:cNvSpPr txBox="1"/>
          <p:nvPr/>
        </p:nvSpPr>
        <p:spPr>
          <a:xfrm>
            <a:off x="8953544" y="5665785"/>
            <a:ext cx="2291352" cy="60325"/>
          </a:xfrm>
          <a:custGeom>
            <a:avLst/>
            <a:gdLst>
              <a:gd name="connsiteX0" fmla="*/ 0 w 2291352"/>
              <a:gd name="connsiteY0" fmla="*/ 0 h 60325"/>
              <a:gd name="connsiteX1" fmla="*/ 2291352 w 2291352"/>
              <a:gd name="connsiteY1" fmla="*/ 0 h 60325"/>
              <a:gd name="connsiteX2" fmla="*/ 2290448 w 2291352"/>
              <a:gd name="connsiteY2" fmla="*/ 4476 h 60325"/>
              <a:gd name="connsiteX3" fmla="*/ 2206192 w 2291352"/>
              <a:gd name="connsiteY3" fmla="*/ 60325 h 60325"/>
              <a:gd name="connsiteX4" fmla="*/ 85160 w 2291352"/>
              <a:gd name="connsiteY4" fmla="*/ 60325 h 60325"/>
              <a:gd name="connsiteX5" fmla="*/ 904 w 2291352"/>
              <a:gd name="connsiteY5" fmla="*/ 4476 h 60325"/>
              <a:gd name="connsiteX6" fmla="*/ 0 w 2291352"/>
              <a:gd name="connsiteY6" fmla="*/ 0 h 60325"/>
            </a:gdLst>
            <a:ahLst/>
            <a:cxnLst/>
            <a:rect l="l" t="t" r="r" b="b"/>
            <a:pathLst>
              <a:path w="2291352" h="60325">
                <a:moveTo>
                  <a:pt x="0" y="0"/>
                </a:moveTo>
                <a:lnTo>
                  <a:pt x="2291352" y="0"/>
                </a:lnTo>
                <a:lnTo>
                  <a:pt x="2290448" y="4476"/>
                </a:lnTo>
                <a:cubicBezTo>
                  <a:pt x="2276567" y="37296"/>
                  <a:pt x="2244069" y="60325"/>
                  <a:pt x="2206192" y="60325"/>
                </a:cubicBezTo>
                <a:lnTo>
                  <a:pt x="85160" y="60325"/>
                </a:lnTo>
                <a:cubicBezTo>
                  <a:pt x="47284" y="60325"/>
                  <a:pt x="14786" y="37296"/>
                  <a:pt x="904" y="4476"/>
                </a:cubicBezTo>
                <a:lnTo>
                  <a:pt x="0" y="0"/>
                </a:lnTo>
                <a:close/>
              </a:path>
            </a:pathLst>
          </a:cu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gradFill>
            <a:gsLst>
              <a:gs pos="0">
                <a:schemeClr val="accent1"/>
              </a:gs>
              <a:gs pos="100000">
                <a:schemeClr val="accent1">
                  <a:lumMod val="5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5" name="标题 1"/>
          <p:cNvSpPr txBox="1"/>
          <p:nvPr/>
        </p:nvSpPr>
        <p:spPr>
          <a:xfrm>
            <a:off x="11305049" y="408957"/>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a:off x="11396738" y="500646"/>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11305049" y="6027022"/>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8" name="标题 1"/>
          <p:cNvSpPr txBox="1"/>
          <p:nvPr/>
        </p:nvSpPr>
        <p:spPr>
          <a:xfrm>
            <a:off x="11396738" y="6118711"/>
            <a:ext cx="244280" cy="244280"/>
          </a:xfrm>
          <a:prstGeom prst="ellipse">
            <a:avLst/>
          </a:prstGeom>
          <a:gradFill>
            <a:gsLst>
              <a:gs pos="400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9" name="标题 1"/>
          <p:cNvSpPr txBox="1"/>
          <p:nvPr/>
        </p:nvSpPr>
        <p:spPr>
          <a:xfrm>
            <a:off x="1" y="0"/>
            <a:ext cx="6347461" cy="6858000"/>
          </a:xfrm>
          <a:custGeom>
            <a:avLst/>
            <a:gdLst>
              <a:gd name="connsiteX0" fmla="*/ 0 w 6347461"/>
              <a:gd name="connsiteY0" fmla="*/ 0 h 6858000"/>
              <a:gd name="connsiteX1" fmla="*/ 6347461 w 6347461"/>
              <a:gd name="connsiteY1" fmla="*/ 0 h 6858000"/>
              <a:gd name="connsiteX2" fmla="*/ 4632961 w 6347461"/>
              <a:gd name="connsiteY2" fmla="*/ 6858000 h 6858000"/>
              <a:gd name="connsiteX3" fmla="*/ 0 w 6347461"/>
              <a:gd name="connsiteY3" fmla="*/ 6858000 h 6858000"/>
            </a:gdLst>
            <a:ahLst/>
            <a:cxnLst/>
            <a:rect l="l" t="t" r="r" b="b"/>
            <a:pathLst>
              <a:path w="6347461" h="6858000">
                <a:moveTo>
                  <a:pt x="0" y="0"/>
                </a:moveTo>
                <a:lnTo>
                  <a:pt x="6347461" y="0"/>
                </a:lnTo>
                <a:lnTo>
                  <a:pt x="4632961" y="6858000"/>
                </a:lnTo>
                <a:lnTo>
                  <a:pt x="0" y="6858000"/>
                </a:lnTo>
                <a:close/>
              </a:path>
            </a:pathLst>
          </a:custGeom>
          <a:gradFill>
            <a:gsLst>
              <a:gs pos="0">
                <a:schemeClr val="accent2">
                  <a:lumMod val="40000"/>
                  <a:lumOff val="60000"/>
                </a:schemeClr>
              </a:gs>
              <a:gs pos="100000">
                <a:schemeClr val="bg1"/>
              </a:gs>
            </a:gsLst>
            <a:lin ang="10800000" scaled="0"/>
          </a:gradFill>
          <a:ln w="12700" cap="sq">
            <a:noFill/>
            <a:miter/>
          </a:ln>
          <a:effectLst>
            <a:outerShdw blurRad="127000" dist="127000" algn="l"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0" y="1440180"/>
            <a:ext cx="8543501" cy="3543300"/>
          </a:xfrm>
          <a:custGeom>
            <a:avLst/>
            <a:gdLst>
              <a:gd name="connsiteX0" fmla="*/ 0 w 8543501"/>
              <a:gd name="connsiteY0" fmla="*/ 0 h 3543300"/>
              <a:gd name="connsiteX1" fmla="*/ 8543501 w 8543501"/>
              <a:gd name="connsiteY1" fmla="*/ 0 h 3543300"/>
              <a:gd name="connsiteX2" fmla="*/ 7657676 w 8543501"/>
              <a:gd name="connsiteY2" fmla="*/ 3543300 h 3543300"/>
              <a:gd name="connsiteX3" fmla="*/ 0 w 8543501"/>
              <a:gd name="connsiteY3" fmla="*/ 3543300 h 3543300"/>
            </a:gdLst>
            <a:ahLst/>
            <a:cxnLst/>
            <a:rect l="l" t="t" r="r" b="b"/>
            <a:pathLst>
              <a:path w="8543501" h="3543300">
                <a:moveTo>
                  <a:pt x="0" y="0"/>
                </a:moveTo>
                <a:lnTo>
                  <a:pt x="8543501" y="0"/>
                </a:lnTo>
                <a:lnTo>
                  <a:pt x="7657676" y="3543300"/>
                </a:lnTo>
                <a:lnTo>
                  <a:pt x="0" y="3543300"/>
                </a:lnTo>
                <a:close/>
              </a:path>
            </a:pathLst>
          </a:custGeom>
          <a:gradFill>
            <a:gsLst>
              <a:gs pos="0">
                <a:schemeClr val="accent1">
                  <a:alpha val="85000"/>
                </a:schemeClr>
              </a:gs>
              <a:gs pos="100000">
                <a:schemeClr val="accent1">
                  <a:lumMod val="75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4" name="标题 1"/>
          <p:cNvSpPr txBox="1"/>
          <p:nvPr/>
        </p:nvSpPr>
        <p:spPr>
          <a:xfrm>
            <a:off x="764364" y="5276975"/>
            <a:ext cx="1123353" cy="276999"/>
          </a:xfrm>
          <a:prstGeom prst="rect">
            <a:avLst/>
          </a:prstGeom>
          <a:noFill/>
          <a:ln>
            <a:noFill/>
          </a:ln>
        </p:spPr>
        <p:txBody>
          <a:bodyPr vert="horz" wrap="square" lIns="0" tIns="0" rIns="0" bIns="0" rtlCol="0" anchor="t"/>
          <a:lstStyle/>
          <a:p>
            <a:pPr algn="ctr">
              <a:lnSpc>
                <a:spcPct val="110000"/>
              </a:lnSpc>
            </a:pPr>
            <a:r>
              <a:rPr kumimoji="1" lang="en-US" altLang="zh-CN" sz="1800">
                <a:ln w="12700">
                  <a:noFill/>
                </a:ln>
                <a:solidFill>
                  <a:srgbClr val="FFFFFF">
                    <a:alpha val="100000"/>
                  </a:srgbClr>
                </a:solidFill>
                <a:latin typeface="Source Han Sans"/>
                <a:ea typeface="Source Han Sans"/>
                <a:cs typeface="Source Han Sans"/>
              </a:rPr>
              <a:t>汇报人</a:t>
            </a:r>
            <a:endParaRPr kumimoji="1" lang="zh-CN" altLang="en-US"/>
          </a:p>
        </p:txBody>
      </p:sp>
      <p:sp>
        <p:nvSpPr>
          <p:cNvPr id="17" name="标题 1"/>
          <p:cNvSpPr txBox="1"/>
          <p:nvPr/>
        </p:nvSpPr>
        <p:spPr>
          <a:xfrm>
            <a:off x="551622" y="5258660"/>
            <a:ext cx="255713" cy="27699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0" tIns="0" rIns="0" bIns="0" rtlCol="0" anchor="ctr"/>
          <a:lstStyle/>
          <a:p>
            <a:pPr algn="l">
              <a:lnSpc>
                <a:spcPct val="110000"/>
              </a:lnSpc>
            </a:pPr>
            <a:endParaRPr kumimoji="1" lang="zh-CN" altLang="en-US"/>
          </a:p>
        </p:txBody>
      </p:sp>
      <p:sp>
        <p:nvSpPr>
          <p:cNvPr id="19" name="标题 1"/>
          <p:cNvSpPr txBox="1"/>
          <p:nvPr/>
        </p:nvSpPr>
        <p:spPr>
          <a:xfrm>
            <a:off x="764364" y="5902598"/>
            <a:ext cx="1123353" cy="276999"/>
          </a:xfrm>
          <a:prstGeom prst="rect">
            <a:avLst/>
          </a:prstGeom>
          <a:noFill/>
          <a:ln>
            <a:noFill/>
          </a:ln>
        </p:spPr>
        <p:txBody>
          <a:bodyPr vert="horz" wrap="square" lIns="0" tIns="0" rIns="0" bIns="0" rtlCol="0" anchor="t"/>
          <a:lstStyle/>
          <a:p>
            <a:pPr algn="ctr">
              <a:lnSpc>
                <a:spcPct val="110000"/>
              </a:lnSpc>
            </a:pPr>
            <a:r>
              <a:rPr kumimoji="1" lang="en-US" altLang="zh-CN" sz="1800" dirty="0">
                <a:ln w="12700">
                  <a:noFill/>
                </a:ln>
                <a:solidFill>
                  <a:srgbClr val="FFFFFF">
                    <a:alpha val="100000"/>
                  </a:srgbClr>
                </a:solidFill>
                <a:latin typeface="Source Han Sans"/>
                <a:ea typeface="Source Han Sans"/>
                <a:cs typeface="Source Han Sans"/>
              </a:rPr>
              <a:t>时   间</a:t>
            </a:r>
            <a:endParaRPr kumimoji="1" lang="zh-CN" altLang="en-US" dirty="0"/>
          </a:p>
        </p:txBody>
      </p:sp>
      <p:sp>
        <p:nvSpPr>
          <p:cNvPr id="22" name="标题 1"/>
          <p:cNvSpPr txBox="1"/>
          <p:nvPr/>
        </p:nvSpPr>
        <p:spPr>
          <a:xfrm>
            <a:off x="551622" y="5884283"/>
            <a:ext cx="255713" cy="276999"/>
          </a:xfrm>
          <a:custGeom>
            <a:avLst/>
            <a:gdLst>
              <a:gd name="connsiteX0" fmla="*/ 337768 w 1372282"/>
              <a:gd name="connsiteY0" fmla="*/ 1315328 h 1426949"/>
              <a:gd name="connsiteX1" fmla="*/ 530173 w 1372282"/>
              <a:gd name="connsiteY1" fmla="*/ 1315328 h 1426949"/>
              <a:gd name="connsiteX2" fmla="*/ 842109 w 1372282"/>
              <a:gd name="connsiteY2" fmla="*/ 1315328 h 1426949"/>
              <a:gd name="connsiteX3" fmla="*/ 1034514 w 1372282"/>
              <a:gd name="connsiteY3" fmla="*/ 1315328 h 1426949"/>
              <a:gd name="connsiteX4" fmla="*/ 1090325 w 1372282"/>
              <a:gd name="connsiteY4" fmla="*/ 1371139 h 1426949"/>
              <a:gd name="connsiteX5" fmla="*/ 1034514 w 1372282"/>
              <a:gd name="connsiteY5" fmla="*/ 1426949 h 1426949"/>
              <a:gd name="connsiteX6" fmla="*/ 842109 w 1372282"/>
              <a:gd name="connsiteY6" fmla="*/ 1426949 h 1426949"/>
              <a:gd name="connsiteX7" fmla="*/ 530173 w 1372282"/>
              <a:gd name="connsiteY7" fmla="*/ 1426949 h 1426949"/>
              <a:gd name="connsiteX8" fmla="*/ 337768 w 1372282"/>
              <a:gd name="connsiteY8" fmla="*/ 1426949 h 1426949"/>
              <a:gd name="connsiteX9" fmla="*/ 281957 w 1372282"/>
              <a:gd name="connsiteY9" fmla="*/ 1371139 h 1426949"/>
              <a:gd name="connsiteX10" fmla="*/ 337768 w 1372282"/>
              <a:gd name="connsiteY10" fmla="*/ 1315328 h 1426949"/>
              <a:gd name="connsiteX11" fmla="*/ 686154 w 1372282"/>
              <a:gd name="connsiteY11" fmla="*/ 111621 h 1426949"/>
              <a:gd name="connsiteX12" fmla="*/ 237624 w 1372282"/>
              <a:gd name="connsiteY12" fmla="*/ 560152 h 1426949"/>
              <a:gd name="connsiteX13" fmla="*/ 237624 w 1372282"/>
              <a:gd name="connsiteY13" fmla="*/ 985614 h 1426949"/>
              <a:gd name="connsiteX14" fmla="*/ 229252 w 1372282"/>
              <a:gd name="connsiteY14" fmla="*/ 1014822 h 1426949"/>
              <a:gd name="connsiteX15" fmla="*/ 155768 w 1372282"/>
              <a:gd name="connsiteY15" fmla="*/ 1134814 h 1426949"/>
              <a:gd name="connsiteX16" fmla="*/ 1214680 w 1372282"/>
              <a:gd name="connsiteY16" fmla="*/ 1134814 h 1426949"/>
              <a:gd name="connsiteX17" fmla="*/ 1143429 w 1372282"/>
              <a:gd name="connsiteY17" fmla="*/ 1023565 h 1426949"/>
              <a:gd name="connsiteX18" fmla="*/ 1134685 w 1372282"/>
              <a:gd name="connsiteY18" fmla="*/ 993428 h 1426949"/>
              <a:gd name="connsiteX19" fmla="*/ 1134685 w 1372282"/>
              <a:gd name="connsiteY19" fmla="*/ 560152 h 1426949"/>
              <a:gd name="connsiteX20" fmla="*/ 686154 w 1372282"/>
              <a:gd name="connsiteY20" fmla="*/ 111621 h 1426949"/>
              <a:gd name="connsiteX21" fmla="*/ 686154 w 1372282"/>
              <a:gd name="connsiteY21" fmla="*/ 0 h 1426949"/>
              <a:gd name="connsiteX22" fmla="*/ 903815 w 1372282"/>
              <a:gd name="connsiteY22" fmla="*/ 44276 h 1426949"/>
              <a:gd name="connsiteX23" fmla="*/ 1081851 w 1372282"/>
              <a:gd name="connsiteY23" fmla="*/ 164455 h 1426949"/>
              <a:gd name="connsiteX24" fmla="*/ 1202030 w 1372282"/>
              <a:gd name="connsiteY24" fmla="*/ 342491 h 1426949"/>
              <a:gd name="connsiteX25" fmla="*/ 1246306 w 1372282"/>
              <a:gd name="connsiteY25" fmla="*/ 560152 h 1426949"/>
              <a:gd name="connsiteX26" fmla="*/ 1246306 w 1372282"/>
              <a:gd name="connsiteY26" fmla="*/ 977243 h 1426949"/>
              <a:gd name="connsiteX27" fmla="*/ 1363508 w 1372282"/>
              <a:gd name="connsiteY27" fmla="*/ 1160487 h 1426949"/>
              <a:gd name="connsiteX28" fmla="*/ 1365369 w 1372282"/>
              <a:gd name="connsiteY28" fmla="*/ 1217414 h 1426949"/>
              <a:gd name="connsiteX29" fmla="*/ 1316628 w 1372282"/>
              <a:gd name="connsiteY29" fmla="*/ 1246436 h 1426949"/>
              <a:gd name="connsiteX30" fmla="*/ 55867 w 1372282"/>
              <a:gd name="connsiteY30" fmla="*/ 1246436 h 1426949"/>
              <a:gd name="connsiteX31" fmla="*/ 7126 w 1372282"/>
              <a:gd name="connsiteY31" fmla="*/ 1217786 h 1426949"/>
              <a:gd name="connsiteX32" fmla="*/ 8242 w 1372282"/>
              <a:gd name="connsiteY32" fmla="*/ 1161232 h 1426949"/>
              <a:gd name="connsiteX33" fmla="*/ 126002 w 1372282"/>
              <a:gd name="connsiteY33" fmla="*/ 969801 h 1426949"/>
              <a:gd name="connsiteX34" fmla="*/ 126002 w 1372282"/>
              <a:gd name="connsiteY34" fmla="*/ 560152 h 1426949"/>
              <a:gd name="connsiteX35" fmla="*/ 170279 w 1372282"/>
              <a:gd name="connsiteY35" fmla="*/ 342491 h 1426949"/>
              <a:gd name="connsiteX36" fmla="*/ 290458 w 1372282"/>
              <a:gd name="connsiteY36" fmla="*/ 164455 h 1426949"/>
              <a:gd name="connsiteX37" fmla="*/ 468493 w 1372282"/>
              <a:gd name="connsiteY37" fmla="*/ 44276 h 1426949"/>
              <a:gd name="connsiteX38" fmla="*/ 686154 w 1372282"/>
              <a:gd name="connsiteY38" fmla="*/ 0 h 1426949"/>
            </a:gdLst>
            <a:ahLst/>
            <a:cxnLst/>
            <a:rect l="l" t="t" r="r" b="b"/>
            <a:pathLst>
              <a:path w="1372282" h="1426949">
                <a:moveTo>
                  <a:pt x="337768" y="1315328"/>
                </a:moveTo>
                <a:lnTo>
                  <a:pt x="530173" y="1315328"/>
                </a:lnTo>
                <a:lnTo>
                  <a:pt x="842109" y="1315328"/>
                </a:lnTo>
                <a:lnTo>
                  <a:pt x="1034514" y="1315328"/>
                </a:lnTo>
                <a:cubicBezTo>
                  <a:pt x="1065396" y="1315328"/>
                  <a:pt x="1090325" y="1340257"/>
                  <a:pt x="1090325" y="1371139"/>
                </a:cubicBezTo>
                <a:cubicBezTo>
                  <a:pt x="1090325" y="1402021"/>
                  <a:pt x="1065210" y="1426949"/>
                  <a:pt x="1034514" y="1426949"/>
                </a:cubicBezTo>
                <a:lnTo>
                  <a:pt x="842109" y="1426949"/>
                </a:lnTo>
                <a:lnTo>
                  <a:pt x="530173" y="1426949"/>
                </a:lnTo>
                <a:lnTo>
                  <a:pt x="337768" y="1426949"/>
                </a:lnTo>
                <a:cubicBezTo>
                  <a:pt x="306886" y="1426949"/>
                  <a:pt x="281957" y="1402021"/>
                  <a:pt x="281957" y="1371139"/>
                </a:cubicBezTo>
                <a:cubicBezTo>
                  <a:pt x="281957" y="1340257"/>
                  <a:pt x="306886" y="1315328"/>
                  <a:pt x="337768" y="1315328"/>
                </a:cubicBezTo>
                <a:close/>
                <a:moveTo>
                  <a:pt x="686154" y="111621"/>
                </a:moveTo>
                <a:cubicBezTo>
                  <a:pt x="438914" y="111621"/>
                  <a:pt x="237624" y="312725"/>
                  <a:pt x="237624" y="560152"/>
                </a:cubicBezTo>
                <a:lnTo>
                  <a:pt x="237624" y="985614"/>
                </a:lnTo>
                <a:cubicBezTo>
                  <a:pt x="237624" y="996032"/>
                  <a:pt x="234833" y="1006078"/>
                  <a:pt x="229252" y="1014822"/>
                </a:cubicBezTo>
                <a:lnTo>
                  <a:pt x="155768" y="1134814"/>
                </a:lnTo>
                <a:lnTo>
                  <a:pt x="1214680" y="1134814"/>
                </a:lnTo>
                <a:lnTo>
                  <a:pt x="1143429" y="1023565"/>
                </a:lnTo>
                <a:cubicBezTo>
                  <a:pt x="1137662" y="1014636"/>
                  <a:pt x="1134685" y="1004218"/>
                  <a:pt x="1134685" y="993428"/>
                </a:cubicBezTo>
                <a:lnTo>
                  <a:pt x="1134685" y="560152"/>
                </a:lnTo>
                <a:cubicBezTo>
                  <a:pt x="1134685" y="312911"/>
                  <a:pt x="933581" y="111621"/>
                  <a:pt x="686154" y="111621"/>
                </a:cubicBezTo>
                <a:close/>
                <a:moveTo>
                  <a:pt x="686154" y="0"/>
                </a:moveTo>
                <a:cubicBezTo>
                  <a:pt x="761499" y="0"/>
                  <a:pt x="834610" y="14883"/>
                  <a:pt x="903815" y="44276"/>
                </a:cubicBezTo>
                <a:cubicBezTo>
                  <a:pt x="970416" y="72554"/>
                  <a:pt x="1030319" y="113109"/>
                  <a:pt x="1081851" y="164455"/>
                </a:cubicBezTo>
                <a:cubicBezTo>
                  <a:pt x="1133383" y="215987"/>
                  <a:pt x="1173753" y="275890"/>
                  <a:pt x="1202030" y="342491"/>
                </a:cubicBezTo>
                <a:cubicBezTo>
                  <a:pt x="1231423" y="411510"/>
                  <a:pt x="1246306" y="484808"/>
                  <a:pt x="1246306" y="560152"/>
                </a:cubicBezTo>
                <a:lnTo>
                  <a:pt x="1246306" y="977243"/>
                </a:lnTo>
                <a:lnTo>
                  <a:pt x="1363508" y="1160487"/>
                </a:lnTo>
                <a:cubicBezTo>
                  <a:pt x="1374484" y="1177603"/>
                  <a:pt x="1375229" y="1199555"/>
                  <a:pt x="1365369" y="1217414"/>
                </a:cubicBezTo>
                <a:cubicBezTo>
                  <a:pt x="1355695" y="1235273"/>
                  <a:pt x="1336905" y="1246436"/>
                  <a:pt x="1316628" y="1246436"/>
                </a:cubicBezTo>
                <a:lnTo>
                  <a:pt x="55867" y="1246436"/>
                </a:lnTo>
                <a:cubicBezTo>
                  <a:pt x="35589" y="1246436"/>
                  <a:pt x="16986" y="1235460"/>
                  <a:pt x="7126" y="1217786"/>
                </a:cubicBezTo>
                <a:cubicBezTo>
                  <a:pt x="-2734" y="1200113"/>
                  <a:pt x="-2362" y="1178533"/>
                  <a:pt x="8242" y="1161232"/>
                </a:cubicBezTo>
                <a:lnTo>
                  <a:pt x="126002" y="969801"/>
                </a:lnTo>
                <a:lnTo>
                  <a:pt x="126002" y="560152"/>
                </a:lnTo>
                <a:cubicBezTo>
                  <a:pt x="126002" y="484808"/>
                  <a:pt x="140885" y="411696"/>
                  <a:pt x="170279" y="342491"/>
                </a:cubicBezTo>
                <a:cubicBezTo>
                  <a:pt x="198556" y="275890"/>
                  <a:pt x="239112" y="215987"/>
                  <a:pt x="290458" y="164455"/>
                </a:cubicBezTo>
                <a:cubicBezTo>
                  <a:pt x="341803" y="112923"/>
                  <a:pt x="401893" y="72554"/>
                  <a:pt x="468493" y="44276"/>
                </a:cubicBezTo>
                <a:cubicBezTo>
                  <a:pt x="537512" y="14883"/>
                  <a:pt x="610810" y="0"/>
                  <a:pt x="686154" y="0"/>
                </a:cubicBezTo>
                <a:close/>
              </a:path>
            </a:pathLst>
          </a:custGeom>
          <a:solidFill>
            <a:schemeClr val="bg1"/>
          </a:solidFill>
          <a:ln w="1860" cap="flat">
            <a:noFill/>
            <a:miter/>
          </a:ln>
        </p:spPr>
        <p:txBody>
          <a:bodyPr vert="horz" wrap="square" lIns="0" tIns="0" rIns="0" bIns="0" rtlCol="0" anchor="ctr"/>
          <a:lstStyle/>
          <a:p>
            <a:pPr algn="l">
              <a:lnSpc>
                <a:spcPct val="110000"/>
              </a:lnSpc>
            </a:pPr>
            <a:endParaRPr kumimoji="1" lang="zh-CN" altLang="en-US"/>
          </a:p>
        </p:txBody>
      </p:sp>
      <p:sp>
        <p:nvSpPr>
          <p:cNvPr id="23" name="标题 1"/>
          <p:cNvSpPr txBox="1"/>
          <p:nvPr/>
        </p:nvSpPr>
        <p:spPr>
          <a:xfrm>
            <a:off x="394275" y="3342766"/>
            <a:ext cx="7248274" cy="162920"/>
          </a:xfrm>
          <a:prstGeom prst="rect">
            <a:avLst/>
          </a:prstGeom>
          <a:solidFill>
            <a:schemeClr val="accent1">
              <a:lumMod val="60000"/>
              <a:lumOff val="4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4" name="标题 1"/>
          <p:cNvSpPr txBox="1"/>
          <p:nvPr/>
        </p:nvSpPr>
        <p:spPr>
          <a:xfrm>
            <a:off x="422157" y="2503806"/>
            <a:ext cx="7160235" cy="2081719"/>
          </a:xfrm>
          <a:prstGeom prst="rect">
            <a:avLst/>
          </a:prstGeom>
          <a:noFill/>
          <a:ln>
            <a:noFill/>
          </a:ln>
        </p:spPr>
        <p:txBody>
          <a:bodyPr vert="horz" wrap="square" lIns="0" tIns="0" rIns="0" bIns="0" rtlCol="0" anchor="ctr"/>
          <a:lstStyle/>
          <a:p>
            <a:pPr algn="l">
              <a:lnSpc>
                <a:spcPct val="130000"/>
              </a:lnSpc>
            </a:pPr>
            <a:r>
              <a:rPr kumimoji="1" lang="en-US" altLang="zh-CN" sz="5400">
                <a:ln w="12700">
                  <a:noFill/>
                </a:ln>
                <a:solidFill>
                  <a:srgbClr val="FFFFFF">
                    <a:alpha val="100000"/>
                  </a:srgbClr>
                </a:solidFill>
                <a:latin typeface="Source Han Sans CN Bold"/>
                <a:ea typeface="Source Han Sans CN Bold"/>
                <a:cs typeface="Source Han Sans CN Bold"/>
              </a:rPr>
              <a:t>谢谢大家</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1"/>
              </a:gs>
              <a:gs pos="100000">
                <a:schemeClr val="accent1">
                  <a:lumMod val="5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3" name="标题 1"/>
          <p:cNvSpPr txBox="1"/>
          <p:nvPr/>
        </p:nvSpPr>
        <p:spPr>
          <a:xfrm flipH="1">
            <a:off x="673121" y="622788"/>
            <a:ext cx="8215053" cy="5612425"/>
          </a:xfrm>
          <a:prstGeom prst="rect">
            <a:avLst/>
          </a:prstGeom>
          <a:solidFill>
            <a:schemeClr val="accent2"/>
          </a:solidFill>
          <a:ln w="12700" cap="sq">
            <a:noFill/>
            <a:miter/>
          </a:ln>
        </p:spPr>
        <p:txBody>
          <a:bodyPr vert="horz" wrap="square" lIns="0" tIns="0" rIns="0" bIns="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t="722" b="722"/>
          <a:stretch>
            <a:fillRect/>
          </a:stretch>
        </p:blipFill>
        <p:spPr>
          <a:xfrm flipH="1">
            <a:off x="909352" y="847295"/>
            <a:ext cx="6955263" cy="5163410"/>
          </a:xfrm>
          <a:custGeom>
            <a:avLst/>
            <a:gdLst>
              <a:gd name="connsiteX0" fmla="*/ 8215053 w 8215053"/>
              <a:gd name="connsiteY0" fmla="*/ 0 h 5163410"/>
              <a:gd name="connsiteX1" fmla="*/ 0 w 8215053"/>
              <a:gd name="connsiteY1" fmla="*/ 0 h 5163410"/>
              <a:gd name="connsiteX2" fmla="*/ 0 w 8215053"/>
              <a:gd name="connsiteY2" fmla="*/ 5163410 h 5163410"/>
              <a:gd name="connsiteX3" fmla="*/ 8215053 w 8215053"/>
              <a:gd name="connsiteY3" fmla="*/ 5163410 h 5163410"/>
            </a:gdLst>
            <a:ahLst/>
            <a:cxnLst/>
            <a:rect l="l" t="t" r="r" b="b"/>
            <a:pathLst>
              <a:path w="8215053" h="5163410">
                <a:moveTo>
                  <a:pt x="8215053" y="0"/>
                </a:moveTo>
                <a:lnTo>
                  <a:pt x="0" y="0"/>
                </a:lnTo>
                <a:lnTo>
                  <a:pt x="0" y="5163410"/>
                </a:lnTo>
                <a:lnTo>
                  <a:pt x="8215053" y="5163410"/>
                </a:lnTo>
                <a:close/>
              </a:path>
            </a:pathLst>
          </a:custGeom>
          <a:noFill/>
          <a:ln>
            <a:noFill/>
          </a:ln>
        </p:spPr>
      </p:pic>
      <p:sp>
        <p:nvSpPr>
          <p:cNvPr id="5" name="标题 1"/>
          <p:cNvSpPr txBox="1"/>
          <p:nvPr/>
        </p:nvSpPr>
        <p:spPr>
          <a:xfrm flipH="1">
            <a:off x="5844538" y="0"/>
            <a:ext cx="6347461" cy="6858000"/>
          </a:xfrm>
          <a:custGeom>
            <a:avLst/>
            <a:gdLst>
              <a:gd name="connsiteX0" fmla="*/ 0 w 6347461"/>
              <a:gd name="connsiteY0" fmla="*/ 0 h 6858000"/>
              <a:gd name="connsiteX1" fmla="*/ 6347461 w 6347461"/>
              <a:gd name="connsiteY1" fmla="*/ 0 h 6858000"/>
              <a:gd name="connsiteX2" fmla="*/ 4632961 w 6347461"/>
              <a:gd name="connsiteY2" fmla="*/ 6858000 h 6858000"/>
              <a:gd name="connsiteX3" fmla="*/ 0 w 6347461"/>
              <a:gd name="connsiteY3" fmla="*/ 6858000 h 6858000"/>
            </a:gdLst>
            <a:ahLst/>
            <a:cxnLst/>
            <a:rect l="l" t="t" r="r" b="b"/>
            <a:pathLst>
              <a:path w="6347461" h="6858000">
                <a:moveTo>
                  <a:pt x="0" y="0"/>
                </a:moveTo>
                <a:lnTo>
                  <a:pt x="6347461" y="0"/>
                </a:lnTo>
                <a:lnTo>
                  <a:pt x="4632961" y="6858000"/>
                </a:lnTo>
                <a:lnTo>
                  <a:pt x="0" y="6858000"/>
                </a:lnTo>
                <a:close/>
              </a:path>
            </a:pathLst>
          </a:custGeom>
          <a:gradFill>
            <a:gsLst>
              <a:gs pos="0">
                <a:schemeClr val="accent2">
                  <a:lumMod val="40000"/>
                  <a:lumOff val="60000"/>
                </a:schemeClr>
              </a:gs>
              <a:gs pos="100000">
                <a:schemeClr val="bg1"/>
              </a:gs>
            </a:gsLst>
            <a:lin ang="10800000" scaled="0"/>
          </a:gradFill>
          <a:ln w="12700" cap="sq">
            <a:noFill/>
            <a:miter/>
          </a:ln>
          <a:effectLst>
            <a:outerShdw blurRad="127000" dist="127000" algn="l"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flipH="1">
            <a:off x="1824000" y="1386840"/>
            <a:ext cx="10368000" cy="4084320"/>
          </a:xfrm>
          <a:custGeom>
            <a:avLst/>
            <a:gdLst>
              <a:gd name="connsiteX0" fmla="*/ 0 w 8543501"/>
              <a:gd name="connsiteY0" fmla="*/ 0 h 3543300"/>
              <a:gd name="connsiteX1" fmla="*/ 8543501 w 8543501"/>
              <a:gd name="connsiteY1" fmla="*/ 0 h 3543300"/>
              <a:gd name="connsiteX2" fmla="*/ 7657676 w 8543501"/>
              <a:gd name="connsiteY2" fmla="*/ 3543300 h 3543300"/>
              <a:gd name="connsiteX3" fmla="*/ 0 w 8543501"/>
              <a:gd name="connsiteY3" fmla="*/ 3543300 h 3543300"/>
            </a:gdLst>
            <a:ahLst/>
            <a:cxnLst/>
            <a:rect l="l" t="t" r="r" b="b"/>
            <a:pathLst>
              <a:path w="8543501" h="3543300">
                <a:moveTo>
                  <a:pt x="0" y="0"/>
                </a:moveTo>
                <a:lnTo>
                  <a:pt x="8543501" y="0"/>
                </a:lnTo>
                <a:lnTo>
                  <a:pt x="7657676" y="3543300"/>
                </a:lnTo>
                <a:lnTo>
                  <a:pt x="0" y="3543300"/>
                </a:lnTo>
                <a:close/>
              </a:path>
            </a:pathLst>
          </a:custGeom>
          <a:gradFill>
            <a:gsLst>
              <a:gs pos="0">
                <a:schemeClr val="accent1">
                  <a:alpha val="85000"/>
                </a:schemeClr>
              </a:gs>
              <a:gs pos="97000">
                <a:schemeClr val="accent1">
                  <a:lumMod val="75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5248788" y="2254444"/>
            <a:ext cx="6482985" cy="2298313"/>
          </a:xfrm>
          <a:prstGeom prst="rect">
            <a:avLst/>
          </a:prstGeom>
          <a:noFill/>
          <a:ln>
            <a:noFill/>
          </a:ln>
        </p:spPr>
        <p:txBody>
          <a:bodyPr vert="horz" wrap="square" lIns="0" tIns="0" rIns="0" bIns="0" rtlCol="0" anchor="ctr"/>
          <a:lstStyle/>
          <a:p>
            <a:pPr algn="l">
              <a:lnSpc>
                <a:spcPct val="130000"/>
              </a:lnSpc>
            </a:pPr>
            <a:r>
              <a:rPr kumimoji="1" lang="en-US" altLang="zh-CN" sz="5500">
                <a:ln w="12700">
                  <a:noFill/>
                </a:ln>
                <a:solidFill>
                  <a:srgbClr val="FFFFFF">
                    <a:alpha val="100000"/>
                  </a:srgbClr>
                </a:solidFill>
                <a:latin typeface="Source Han Sans CN Bold"/>
                <a:ea typeface="Source Han Sans CN Bold"/>
                <a:cs typeface="Source Han Sans CN Bold"/>
              </a:rPr>
              <a:t>Motivation and Background</a:t>
            </a:r>
            <a:endParaRPr kumimoji="1" lang="zh-CN" altLang="en-US"/>
          </a:p>
        </p:txBody>
      </p:sp>
      <p:sp>
        <p:nvSpPr>
          <p:cNvPr id="8" name="标题 1"/>
          <p:cNvSpPr txBox="1"/>
          <p:nvPr/>
        </p:nvSpPr>
        <p:spPr>
          <a:xfrm>
            <a:off x="8939508" y="679949"/>
            <a:ext cx="2590187" cy="321645"/>
          </a:xfrm>
          <a:custGeom>
            <a:avLst/>
            <a:gdLst>
              <a:gd name="connsiteX0" fmla="*/ 353068 w 1228797"/>
              <a:gd name="connsiteY0" fmla="*/ 146933 h 152590"/>
              <a:gd name="connsiteX1" fmla="*/ 353259 w 1228797"/>
              <a:gd name="connsiteY1" fmla="*/ 146971 h 152590"/>
              <a:gd name="connsiteX2" fmla="*/ 352878 w 1228797"/>
              <a:gd name="connsiteY2" fmla="*/ 146971 h 152590"/>
              <a:gd name="connsiteX3" fmla="*/ 463654 w 1228797"/>
              <a:gd name="connsiteY3" fmla="*/ 28766 h 152590"/>
              <a:gd name="connsiteX4" fmla="*/ 457368 w 1228797"/>
              <a:gd name="connsiteY4" fmla="*/ 35052 h 152590"/>
              <a:gd name="connsiteX5" fmla="*/ 457368 w 1228797"/>
              <a:gd name="connsiteY5" fmla="*/ 66866 h 152590"/>
              <a:gd name="connsiteX6" fmla="*/ 463464 w 1228797"/>
              <a:gd name="connsiteY6" fmla="*/ 73152 h 152590"/>
              <a:gd name="connsiteX7" fmla="*/ 463654 w 1228797"/>
              <a:gd name="connsiteY7" fmla="*/ 73152 h 152590"/>
              <a:gd name="connsiteX8" fmla="*/ 502611 w 1228797"/>
              <a:gd name="connsiteY8" fmla="*/ 73152 h 152590"/>
              <a:gd name="connsiteX9" fmla="*/ 525281 w 1228797"/>
              <a:gd name="connsiteY9" fmla="*/ 51911 h 152590"/>
              <a:gd name="connsiteX10" fmla="*/ 504450 w 1228797"/>
              <a:gd name="connsiteY10" fmla="*/ 28795 h 152590"/>
              <a:gd name="connsiteX11" fmla="*/ 503183 w 1228797"/>
              <a:gd name="connsiteY11" fmla="*/ 28766 h 152590"/>
              <a:gd name="connsiteX12" fmla="*/ 1154216 w 1228797"/>
              <a:gd name="connsiteY12" fmla="*/ 28194 h 152590"/>
              <a:gd name="connsiteX13" fmla="*/ 1154216 w 1228797"/>
              <a:gd name="connsiteY13" fmla="*/ 28765 h 152590"/>
              <a:gd name="connsiteX14" fmla="*/ 1104877 w 1228797"/>
              <a:gd name="connsiteY14" fmla="*/ 77914 h 152590"/>
              <a:gd name="connsiteX15" fmla="*/ 1154026 w 1228797"/>
              <a:gd name="connsiteY15" fmla="*/ 127254 h 152590"/>
              <a:gd name="connsiteX16" fmla="*/ 1203365 w 1228797"/>
              <a:gd name="connsiteY16" fmla="*/ 78105 h 152590"/>
              <a:gd name="connsiteX17" fmla="*/ 1203365 w 1228797"/>
              <a:gd name="connsiteY17" fmla="*/ 78009 h 152590"/>
              <a:gd name="connsiteX18" fmla="*/ 1154502 w 1228797"/>
              <a:gd name="connsiteY18" fmla="*/ 28195 h 152590"/>
              <a:gd name="connsiteX19" fmla="*/ 1154216 w 1228797"/>
              <a:gd name="connsiteY19" fmla="*/ 28194 h 152590"/>
              <a:gd name="connsiteX20" fmla="*/ 836558 w 1228797"/>
              <a:gd name="connsiteY20" fmla="*/ 25718 h 152590"/>
              <a:gd name="connsiteX21" fmla="*/ 787314 w 1228797"/>
              <a:gd name="connsiteY21" fmla="*/ 74962 h 152590"/>
              <a:gd name="connsiteX22" fmla="*/ 836558 w 1228797"/>
              <a:gd name="connsiteY22" fmla="*/ 124207 h 152590"/>
              <a:gd name="connsiteX23" fmla="*/ 885802 w 1228797"/>
              <a:gd name="connsiteY23" fmla="*/ 74962 h 152590"/>
              <a:gd name="connsiteX24" fmla="*/ 885802 w 1228797"/>
              <a:gd name="connsiteY24" fmla="*/ 74867 h 152590"/>
              <a:gd name="connsiteX25" fmla="*/ 836558 w 1228797"/>
              <a:gd name="connsiteY25" fmla="*/ 25718 h 152590"/>
              <a:gd name="connsiteX26" fmla="*/ 200954 w 1228797"/>
              <a:gd name="connsiteY26" fmla="*/ 25527 h 152590"/>
              <a:gd name="connsiteX27" fmla="*/ 200954 w 1228797"/>
              <a:gd name="connsiteY27" fmla="*/ 25908 h 152590"/>
              <a:gd name="connsiteX28" fmla="*/ 151424 w 1228797"/>
              <a:gd name="connsiteY28" fmla="*/ 75248 h 152590"/>
              <a:gd name="connsiteX29" fmla="*/ 200764 w 1228797"/>
              <a:gd name="connsiteY29" fmla="*/ 124778 h 152590"/>
              <a:gd name="connsiteX30" fmla="*/ 250294 w 1228797"/>
              <a:gd name="connsiteY30" fmla="*/ 75438 h 152590"/>
              <a:gd name="connsiteX31" fmla="*/ 250294 w 1228797"/>
              <a:gd name="connsiteY31" fmla="*/ 75248 h 152590"/>
              <a:gd name="connsiteX32" fmla="*/ 201145 w 1228797"/>
              <a:gd name="connsiteY32" fmla="*/ 25528 h 152590"/>
              <a:gd name="connsiteX33" fmla="*/ 200954 w 1228797"/>
              <a:gd name="connsiteY33" fmla="*/ 25527 h 152590"/>
              <a:gd name="connsiteX34" fmla="*/ 437841 w 1228797"/>
              <a:gd name="connsiteY34" fmla="*/ 3429 h 152590"/>
              <a:gd name="connsiteX35" fmla="*/ 502040 w 1228797"/>
              <a:gd name="connsiteY35" fmla="*/ 3429 h 152590"/>
              <a:gd name="connsiteX36" fmla="*/ 535949 w 1228797"/>
              <a:gd name="connsiteY36" fmla="*/ 16764 h 152590"/>
              <a:gd name="connsiteX37" fmla="*/ 550808 w 1228797"/>
              <a:gd name="connsiteY37" fmla="*/ 49340 h 152590"/>
              <a:gd name="connsiteX38" fmla="*/ 528615 w 1228797"/>
              <a:gd name="connsiteY38" fmla="*/ 91345 h 152590"/>
              <a:gd name="connsiteX39" fmla="*/ 526233 w 1228797"/>
              <a:gd name="connsiteY39" fmla="*/ 99251 h 152590"/>
              <a:gd name="connsiteX40" fmla="*/ 544712 w 1228797"/>
              <a:gd name="connsiteY40" fmla="*/ 138017 h 152590"/>
              <a:gd name="connsiteX41" fmla="*/ 541683 w 1228797"/>
              <a:gd name="connsiteY41" fmla="*/ 146377 h 152590"/>
              <a:gd name="connsiteX42" fmla="*/ 538997 w 1228797"/>
              <a:gd name="connsiteY42" fmla="*/ 146971 h 152590"/>
              <a:gd name="connsiteX43" fmla="*/ 525567 w 1228797"/>
              <a:gd name="connsiteY43" fmla="*/ 146971 h 152590"/>
              <a:gd name="connsiteX44" fmla="*/ 519947 w 1228797"/>
              <a:gd name="connsiteY44" fmla="*/ 143447 h 152590"/>
              <a:gd name="connsiteX45" fmla="*/ 500230 w 1228797"/>
              <a:gd name="connsiteY45" fmla="*/ 102203 h 152590"/>
              <a:gd name="connsiteX46" fmla="*/ 494611 w 1228797"/>
              <a:gd name="connsiteY46" fmla="*/ 98679 h 152590"/>
              <a:gd name="connsiteX47" fmla="*/ 463654 w 1228797"/>
              <a:gd name="connsiteY47" fmla="*/ 98679 h 152590"/>
              <a:gd name="connsiteX48" fmla="*/ 457368 w 1228797"/>
              <a:gd name="connsiteY48" fmla="*/ 104773 h 152590"/>
              <a:gd name="connsiteX49" fmla="*/ 457368 w 1228797"/>
              <a:gd name="connsiteY49" fmla="*/ 104966 h 152590"/>
              <a:gd name="connsiteX50" fmla="*/ 457368 w 1228797"/>
              <a:gd name="connsiteY50" fmla="*/ 140684 h 152590"/>
              <a:gd name="connsiteX51" fmla="*/ 451081 w 1228797"/>
              <a:gd name="connsiteY51" fmla="*/ 146971 h 152590"/>
              <a:gd name="connsiteX52" fmla="*/ 437841 w 1228797"/>
              <a:gd name="connsiteY52" fmla="*/ 146971 h 152590"/>
              <a:gd name="connsiteX53" fmla="*/ 431555 w 1228797"/>
              <a:gd name="connsiteY53" fmla="*/ 140684 h 152590"/>
              <a:gd name="connsiteX54" fmla="*/ 431555 w 1228797"/>
              <a:gd name="connsiteY54" fmla="*/ 9716 h 152590"/>
              <a:gd name="connsiteX55" fmla="*/ 437841 w 1228797"/>
              <a:gd name="connsiteY55" fmla="*/ 3429 h 152590"/>
              <a:gd name="connsiteX56" fmla="*/ 293633 w 1228797"/>
              <a:gd name="connsiteY56" fmla="*/ 3429 h 152590"/>
              <a:gd name="connsiteX57" fmla="*/ 306777 w 1228797"/>
              <a:gd name="connsiteY57" fmla="*/ 3429 h 152590"/>
              <a:gd name="connsiteX58" fmla="*/ 312683 w 1228797"/>
              <a:gd name="connsiteY58" fmla="*/ 9715 h 152590"/>
              <a:gd name="connsiteX59" fmla="*/ 312683 w 1228797"/>
              <a:gd name="connsiteY59" fmla="*/ 80677 h 152590"/>
              <a:gd name="connsiteX60" fmla="*/ 350592 w 1228797"/>
              <a:gd name="connsiteY60" fmla="*/ 123032 h 152590"/>
              <a:gd name="connsiteX61" fmla="*/ 392950 w 1228797"/>
              <a:gd name="connsiteY61" fmla="*/ 85118 h 152590"/>
              <a:gd name="connsiteX62" fmla="*/ 392978 w 1228797"/>
              <a:gd name="connsiteY62" fmla="*/ 81248 h 152590"/>
              <a:gd name="connsiteX63" fmla="*/ 392978 w 1228797"/>
              <a:gd name="connsiteY63" fmla="*/ 9715 h 152590"/>
              <a:gd name="connsiteX64" fmla="*/ 399265 w 1228797"/>
              <a:gd name="connsiteY64" fmla="*/ 3429 h 152590"/>
              <a:gd name="connsiteX65" fmla="*/ 412505 w 1228797"/>
              <a:gd name="connsiteY65" fmla="*/ 3429 h 152590"/>
              <a:gd name="connsiteX66" fmla="*/ 418696 w 1228797"/>
              <a:gd name="connsiteY66" fmla="*/ 9715 h 152590"/>
              <a:gd name="connsiteX67" fmla="*/ 418696 w 1228797"/>
              <a:gd name="connsiteY67" fmla="*/ 81153 h 152590"/>
              <a:gd name="connsiteX68" fmla="*/ 378496 w 1228797"/>
              <a:gd name="connsiteY68" fmla="*/ 141799 h 152590"/>
              <a:gd name="connsiteX69" fmla="*/ 353068 w 1228797"/>
              <a:gd name="connsiteY69" fmla="*/ 146933 h 152590"/>
              <a:gd name="connsiteX70" fmla="*/ 327634 w 1228797"/>
              <a:gd name="connsiteY70" fmla="*/ 141836 h 152590"/>
              <a:gd name="connsiteX71" fmla="*/ 287346 w 1228797"/>
              <a:gd name="connsiteY71" fmla="*/ 81248 h 152590"/>
              <a:gd name="connsiteX72" fmla="*/ 287346 w 1228797"/>
              <a:gd name="connsiteY72" fmla="*/ 81153 h 152590"/>
              <a:gd name="connsiteX73" fmla="*/ 287346 w 1228797"/>
              <a:gd name="connsiteY73" fmla="*/ 9715 h 152590"/>
              <a:gd name="connsiteX74" fmla="*/ 293633 w 1228797"/>
              <a:gd name="connsiteY74" fmla="*/ 3429 h 152590"/>
              <a:gd name="connsiteX75" fmla="*/ 6264 w 1228797"/>
              <a:gd name="connsiteY75" fmla="*/ 3333 h 152590"/>
              <a:gd name="connsiteX76" fmla="*/ 18646 w 1228797"/>
              <a:gd name="connsiteY76" fmla="*/ 3333 h 152590"/>
              <a:gd name="connsiteX77" fmla="*/ 23790 w 1228797"/>
              <a:gd name="connsiteY77" fmla="*/ 6000 h 152590"/>
              <a:gd name="connsiteX78" fmla="*/ 61890 w 1228797"/>
              <a:gd name="connsiteY78" fmla="*/ 59817 h 152590"/>
              <a:gd name="connsiteX79" fmla="*/ 67033 w 1228797"/>
              <a:gd name="connsiteY79" fmla="*/ 62388 h 152590"/>
              <a:gd name="connsiteX80" fmla="*/ 72081 w 1228797"/>
              <a:gd name="connsiteY80" fmla="*/ 59817 h 152590"/>
              <a:gd name="connsiteX81" fmla="*/ 110181 w 1228797"/>
              <a:gd name="connsiteY81" fmla="*/ 6000 h 152590"/>
              <a:gd name="connsiteX82" fmla="*/ 115325 w 1228797"/>
              <a:gd name="connsiteY82" fmla="*/ 3333 h 152590"/>
              <a:gd name="connsiteX83" fmla="*/ 127707 w 1228797"/>
              <a:gd name="connsiteY83" fmla="*/ 3333 h 152590"/>
              <a:gd name="connsiteX84" fmla="*/ 134065 w 1228797"/>
              <a:gd name="connsiteY84" fmla="*/ 9548 h 152590"/>
              <a:gd name="connsiteX85" fmla="*/ 132851 w 1228797"/>
              <a:gd name="connsiteY85" fmla="*/ 13335 h 152590"/>
              <a:gd name="connsiteX86" fmla="*/ 81702 w 1228797"/>
              <a:gd name="connsiteY86" fmla="*/ 83724 h 152590"/>
              <a:gd name="connsiteX87" fmla="*/ 79987 w 1228797"/>
              <a:gd name="connsiteY87" fmla="*/ 89154 h 152590"/>
              <a:gd name="connsiteX88" fmla="*/ 79987 w 1228797"/>
              <a:gd name="connsiteY88" fmla="*/ 140684 h 152590"/>
              <a:gd name="connsiteX89" fmla="*/ 73701 w 1228797"/>
              <a:gd name="connsiteY89" fmla="*/ 146970 h 152590"/>
              <a:gd name="connsiteX90" fmla="*/ 60270 w 1228797"/>
              <a:gd name="connsiteY90" fmla="*/ 146970 h 152590"/>
              <a:gd name="connsiteX91" fmla="*/ 53984 w 1228797"/>
              <a:gd name="connsiteY91" fmla="*/ 140684 h 152590"/>
              <a:gd name="connsiteX92" fmla="*/ 53984 w 1228797"/>
              <a:gd name="connsiteY92" fmla="*/ 89154 h 152590"/>
              <a:gd name="connsiteX93" fmla="*/ 52269 w 1228797"/>
              <a:gd name="connsiteY93" fmla="*/ 83724 h 152590"/>
              <a:gd name="connsiteX94" fmla="*/ 1215 w 1228797"/>
              <a:gd name="connsiteY94" fmla="*/ 13335 h 152590"/>
              <a:gd name="connsiteX95" fmla="*/ 2572 w 1228797"/>
              <a:gd name="connsiteY95" fmla="*/ 4549 h 152590"/>
              <a:gd name="connsiteX96" fmla="*/ 6264 w 1228797"/>
              <a:gd name="connsiteY96" fmla="*/ 3333 h 152590"/>
              <a:gd name="connsiteX97" fmla="*/ 1154026 w 1228797"/>
              <a:gd name="connsiteY97" fmla="*/ 3238 h 152590"/>
              <a:gd name="connsiteX98" fmla="*/ 1228797 w 1228797"/>
              <a:gd name="connsiteY98" fmla="*/ 77819 h 152590"/>
              <a:gd name="connsiteX99" fmla="*/ 1228797 w 1228797"/>
              <a:gd name="connsiteY99" fmla="*/ 77914 h 152590"/>
              <a:gd name="connsiteX100" fmla="*/ 1154216 w 1228797"/>
              <a:gd name="connsiteY100" fmla="*/ 152590 h 152590"/>
              <a:gd name="connsiteX101" fmla="*/ 1079445 w 1228797"/>
              <a:gd name="connsiteY101" fmla="*/ 78009 h 152590"/>
              <a:gd name="connsiteX102" fmla="*/ 1154026 w 1228797"/>
              <a:gd name="connsiteY102" fmla="*/ 3238 h 152590"/>
              <a:gd name="connsiteX103" fmla="*/ 646058 w 1228797"/>
              <a:gd name="connsiteY103" fmla="*/ 2096 h 152590"/>
              <a:gd name="connsiteX104" fmla="*/ 659774 w 1228797"/>
              <a:gd name="connsiteY104" fmla="*/ 2096 h 152590"/>
              <a:gd name="connsiteX105" fmla="*/ 666060 w 1228797"/>
              <a:gd name="connsiteY105" fmla="*/ 8382 h 152590"/>
              <a:gd name="connsiteX106" fmla="*/ 666060 w 1228797"/>
              <a:gd name="connsiteY106" fmla="*/ 116491 h 152590"/>
              <a:gd name="connsiteX107" fmla="*/ 672346 w 1228797"/>
              <a:gd name="connsiteY107" fmla="*/ 122778 h 152590"/>
              <a:gd name="connsiteX108" fmla="*/ 750166 w 1228797"/>
              <a:gd name="connsiteY108" fmla="*/ 122778 h 152590"/>
              <a:gd name="connsiteX109" fmla="*/ 756452 w 1228797"/>
              <a:gd name="connsiteY109" fmla="*/ 129064 h 152590"/>
              <a:gd name="connsiteX110" fmla="*/ 756452 w 1228797"/>
              <a:gd name="connsiteY110" fmla="*/ 141733 h 152590"/>
              <a:gd name="connsiteX111" fmla="*/ 750356 w 1228797"/>
              <a:gd name="connsiteY111" fmla="*/ 148019 h 152590"/>
              <a:gd name="connsiteX112" fmla="*/ 750166 w 1228797"/>
              <a:gd name="connsiteY112" fmla="*/ 148019 h 152590"/>
              <a:gd name="connsiteX113" fmla="*/ 646058 w 1228797"/>
              <a:gd name="connsiteY113" fmla="*/ 148019 h 152590"/>
              <a:gd name="connsiteX114" fmla="*/ 639771 w 1228797"/>
              <a:gd name="connsiteY114" fmla="*/ 141733 h 152590"/>
              <a:gd name="connsiteX115" fmla="*/ 639771 w 1228797"/>
              <a:gd name="connsiteY115" fmla="*/ 8382 h 152590"/>
              <a:gd name="connsiteX116" fmla="*/ 646058 w 1228797"/>
              <a:gd name="connsiteY116" fmla="*/ 2096 h 152590"/>
              <a:gd name="connsiteX117" fmla="*/ 995720 w 1228797"/>
              <a:gd name="connsiteY117" fmla="*/ 191 h 152590"/>
              <a:gd name="connsiteX118" fmla="*/ 1040488 w 1228797"/>
              <a:gd name="connsiteY118" fmla="*/ 15621 h 152590"/>
              <a:gd name="connsiteX119" fmla="*/ 1051060 w 1228797"/>
              <a:gd name="connsiteY119" fmla="*/ 25146 h 152590"/>
              <a:gd name="connsiteX120" fmla="*/ 1051251 w 1228797"/>
              <a:gd name="connsiteY120" fmla="*/ 25418 h 152590"/>
              <a:gd name="connsiteX121" fmla="*/ 1049536 w 1228797"/>
              <a:gd name="connsiteY121" fmla="*/ 34004 h 152590"/>
              <a:gd name="connsiteX122" fmla="*/ 1038964 w 1228797"/>
              <a:gd name="connsiteY122" fmla="*/ 41434 h 152590"/>
              <a:gd name="connsiteX123" fmla="*/ 1030867 w 1228797"/>
              <a:gd name="connsiteY123" fmla="*/ 40767 h 152590"/>
              <a:gd name="connsiteX124" fmla="*/ 1028010 w 1228797"/>
              <a:gd name="connsiteY124" fmla="*/ 38100 h 152590"/>
              <a:gd name="connsiteX125" fmla="*/ 1027343 w 1228797"/>
              <a:gd name="connsiteY125" fmla="*/ 37624 h 152590"/>
              <a:gd name="connsiteX126" fmla="*/ 995911 w 1228797"/>
              <a:gd name="connsiteY126" fmla="*/ 26194 h 152590"/>
              <a:gd name="connsiteX127" fmla="*/ 993815 w 1228797"/>
              <a:gd name="connsiteY127" fmla="*/ 26194 h 152590"/>
              <a:gd name="connsiteX128" fmla="*/ 990386 w 1228797"/>
              <a:gd name="connsiteY128" fmla="*/ 26194 h 152590"/>
              <a:gd name="connsiteX129" fmla="*/ 981623 w 1228797"/>
              <a:gd name="connsiteY129" fmla="*/ 28004 h 152590"/>
              <a:gd name="connsiteX130" fmla="*/ 947638 w 1228797"/>
              <a:gd name="connsiteY130" fmla="*/ 64456 h 152590"/>
              <a:gd name="connsiteX131" fmla="*/ 984957 w 1228797"/>
              <a:gd name="connsiteY131" fmla="*/ 123254 h 152590"/>
              <a:gd name="connsiteX132" fmla="*/ 988957 w 1228797"/>
              <a:gd name="connsiteY132" fmla="*/ 124016 h 152590"/>
              <a:gd name="connsiteX133" fmla="*/ 992291 w 1228797"/>
              <a:gd name="connsiteY133" fmla="*/ 122968 h 152590"/>
              <a:gd name="connsiteX134" fmla="*/ 1001816 w 1228797"/>
              <a:gd name="connsiteY134" fmla="*/ 122968 h 152590"/>
              <a:gd name="connsiteX135" fmla="*/ 1009150 w 1228797"/>
              <a:gd name="connsiteY135" fmla="*/ 121920 h 152590"/>
              <a:gd name="connsiteX136" fmla="*/ 1010484 w 1228797"/>
              <a:gd name="connsiteY136" fmla="*/ 121920 h 152590"/>
              <a:gd name="connsiteX137" fmla="*/ 1011817 w 1228797"/>
              <a:gd name="connsiteY137" fmla="*/ 121920 h 152590"/>
              <a:gd name="connsiteX138" fmla="*/ 1017437 w 1228797"/>
              <a:gd name="connsiteY138" fmla="*/ 119920 h 152590"/>
              <a:gd name="connsiteX139" fmla="*/ 1018580 w 1228797"/>
              <a:gd name="connsiteY139" fmla="*/ 119444 h 152590"/>
              <a:gd name="connsiteX140" fmla="*/ 1019723 w 1228797"/>
              <a:gd name="connsiteY140" fmla="*/ 118967 h 152590"/>
              <a:gd name="connsiteX141" fmla="*/ 1020866 w 1228797"/>
              <a:gd name="connsiteY141" fmla="*/ 118396 h 152590"/>
              <a:gd name="connsiteX142" fmla="*/ 1023438 w 1228797"/>
              <a:gd name="connsiteY142" fmla="*/ 117062 h 152590"/>
              <a:gd name="connsiteX143" fmla="*/ 1024200 w 1228797"/>
              <a:gd name="connsiteY143" fmla="*/ 116491 h 152590"/>
              <a:gd name="connsiteX144" fmla="*/ 1041154 w 1228797"/>
              <a:gd name="connsiteY144" fmla="*/ 95345 h 152590"/>
              <a:gd name="connsiteX145" fmla="*/ 1040202 w 1228797"/>
              <a:gd name="connsiteY145" fmla="*/ 90297 h 152590"/>
              <a:gd name="connsiteX146" fmla="*/ 1036106 w 1228797"/>
              <a:gd name="connsiteY146" fmla="*/ 88583 h 152590"/>
              <a:gd name="connsiteX147" fmla="*/ 1008579 w 1228797"/>
              <a:gd name="connsiteY147" fmla="*/ 88583 h 152590"/>
              <a:gd name="connsiteX148" fmla="*/ 1002292 w 1228797"/>
              <a:gd name="connsiteY148" fmla="*/ 82296 h 152590"/>
              <a:gd name="connsiteX149" fmla="*/ 1002292 w 1228797"/>
              <a:gd name="connsiteY149" fmla="*/ 69437 h 152590"/>
              <a:gd name="connsiteX150" fmla="*/ 1002292 w 1228797"/>
              <a:gd name="connsiteY150" fmla="*/ 69245 h 152590"/>
              <a:gd name="connsiteX151" fmla="*/ 1008579 w 1228797"/>
              <a:gd name="connsiteY151" fmla="*/ 63151 h 152590"/>
              <a:gd name="connsiteX152" fmla="*/ 1065729 w 1228797"/>
              <a:gd name="connsiteY152" fmla="*/ 63151 h 152590"/>
              <a:gd name="connsiteX153" fmla="*/ 1066205 w 1228797"/>
              <a:gd name="connsiteY153" fmla="*/ 63151 h 152590"/>
              <a:gd name="connsiteX154" fmla="*/ 1066777 w 1228797"/>
              <a:gd name="connsiteY154" fmla="*/ 63151 h 152590"/>
              <a:gd name="connsiteX155" fmla="*/ 1068205 w 1228797"/>
              <a:gd name="connsiteY155" fmla="*/ 68771 h 152590"/>
              <a:gd name="connsiteX156" fmla="*/ 1068205 w 1228797"/>
              <a:gd name="connsiteY156" fmla="*/ 80391 h 152590"/>
              <a:gd name="connsiteX157" fmla="*/ 1043155 w 1228797"/>
              <a:gd name="connsiteY157" fmla="*/ 136112 h 152590"/>
              <a:gd name="connsiteX158" fmla="*/ 1040869 w 1228797"/>
              <a:gd name="connsiteY158" fmla="*/ 138113 h 152590"/>
              <a:gd name="connsiteX159" fmla="*/ 1039630 w 1228797"/>
              <a:gd name="connsiteY159" fmla="*/ 139065 h 152590"/>
              <a:gd name="connsiteX160" fmla="*/ 1037249 w 1228797"/>
              <a:gd name="connsiteY160" fmla="*/ 140780 h 152590"/>
              <a:gd name="connsiteX161" fmla="*/ 1036011 w 1228797"/>
              <a:gd name="connsiteY161" fmla="*/ 141637 h 152590"/>
              <a:gd name="connsiteX162" fmla="*/ 1033630 w 1228797"/>
              <a:gd name="connsiteY162" fmla="*/ 143161 h 152590"/>
              <a:gd name="connsiteX163" fmla="*/ 1032391 w 1228797"/>
              <a:gd name="connsiteY163" fmla="*/ 143923 h 152590"/>
              <a:gd name="connsiteX164" fmla="*/ 1029915 w 1228797"/>
              <a:gd name="connsiteY164" fmla="*/ 145352 h 152590"/>
              <a:gd name="connsiteX165" fmla="*/ 1029343 w 1228797"/>
              <a:gd name="connsiteY165" fmla="*/ 145352 h 152590"/>
              <a:gd name="connsiteX166" fmla="*/ 1025343 w 1228797"/>
              <a:gd name="connsiteY166" fmla="*/ 147257 h 152590"/>
              <a:gd name="connsiteX167" fmla="*/ 1024676 w 1228797"/>
              <a:gd name="connsiteY167" fmla="*/ 147257 h 152590"/>
              <a:gd name="connsiteX168" fmla="*/ 1022104 w 1228797"/>
              <a:gd name="connsiteY168" fmla="*/ 148209 h 152590"/>
              <a:gd name="connsiteX169" fmla="*/ 1020866 w 1228797"/>
              <a:gd name="connsiteY169" fmla="*/ 148209 h 152590"/>
              <a:gd name="connsiteX170" fmla="*/ 1020104 w 1228797"/>
              <a:gd name="connsiteY170" fmla="*/ 148209 h 152590"/>
              <a:gd name="connsiteX171" fmla="*/ 1018009 w 1228797"/>
              <a:gd name="connsiteY171" fmla="*/ 148971 h 152590"/>
              <a:gd name="connsiteX172" fmla="*/ 1017151 w 1228797"/>
              <a:gd name="connsiteY172" fmla="*/ 148971 h 152590"/>
              <a:gd name="connsiteX173" fmla="*/ 1015913 w 1228797"/>
              <a:gd name="connsiteY173" fmla="*/ 148971 h 152590"/>
              <a:gd name="connsiteX174" fmla="*/ 1015056 w 1228797"/>
              <a:gd name="connsiteY174" fmla="*/ 148971 h 152590"/>
              <a:gd name="connsiteX175" fmla="*/ 1013151 w 1228797"/>
              <a:gd name="connsiteY175" fmla="*/ 149447 h 152590"/>
              <a:gd name="connsiteX176" fmla="*/ 1012103 w 1228797"/>
              <a:gd name="connsiteY176" fmla="*/ 149447 h 152590"/>
              <a:gd name="connsiteX177" fmla="*/ 1010960 w 1228797"/>
              <a:gd name="connsiteY177" fmla="*/ 149447 h 152590"/>
              <a:gd name="connsiteX178" fmla="*/ 1009912 w 1228797"/>
              <a:gd name="connsiteY178" fmla="*/ 149447 h 152590"/>
              <a:gd name="connsiteX179" fmla="*/ 1008103 w 1228797"/>
              <a:gd name="connsiteY179" fmla="*/ 149447 h 152590"/>
              <a:gd name="connsiteX180" fmla="*/ 1006960 w 1228797"/>
              <a:gd name="connsiteY180" fmla="*/ 149447 h 152590"/>
              <a:gd name="connsiteX181" fmla="*/ 1005817 w 1228797"/>
              <a:gd name="connsiteY181" fmla="*/ 149447 h 152590"/>
              <a:gd name="connsiteX182" fmla="*/ 1004578 w 1228797"/>
              <a:gd name="connsiteY182" fmla="*/ 149447 h 152590"/>
              <a:gd name="connsiteX183" fmla="*/ 1002864 w 1228797"/>
              <a:gd name="connsiteY183" fmla="*/ 149447 h 152590"/>
              <a:gd name="connsiteX184" fmla="*/ 995720 w 1228797"/>
              <a:gd name="connsiteY184" fmla="*/ 149447 h 152590"/>
              <a:gd name="connsiteX185" fmla="*/ 990386 w 1228797"/>
              <a:gd name="connsiteY185" fmla="*/ 149447 h 152590"/>
              <a:gd name="connsiteX186" fmla="*/ 918425 w 1228797"/>
              <a:gd name="connsiteY186" fmla="*/ 72152 h 152590"/>
              <a:gd name="connsiteX187" fmla="*/ 995720 w 1228797"/>
              <a:gd name="connsiteY187" fmla="*/ 191 h 152590"/>
              <a:gd name="connsiteX188" fmla="*/ 836558 w 1228797"/>
              <a:gd name="connsiteY188" fmla="*/ 191 h 152590"/>
              <a:gd name="connsiteX189" fmla="*/ 911234 w 1228797"/>
              <a:gd name="connsiteY189" fmla="*/ 74867 h 152590"/>
              <a:gd name="connsiteX190" fmla="*/ 836558 w 1228797"/>
              <a:gd name="connsiteY190" fmla="*/ 149543 h 152590"/>
              <a:gd name="connsiteX191" fmla="*/ 761882 w 1228797"/>
              <a:gd name="connsiteY191" fmla="*/ 74867 h 152590"/>
              <a:gd name="connsiteX192" fmla="*/ 836558 w 1228797"/>
              <a:gd name="connsiteY192" fmla="*/ 191 h 152590"/>
              <a:gd name="connsiteX193" fmla="*/ 200954 w 1228797"/>
              <a:gd name="connsiteY193" fmla="*/ 0 h 152590"/>
              <a:gd name="connsiteX194" fmla="*/ 275821 w 1228797"/>
              <a:gd name="connsiteY194" fmla="*/ 74867 h 152590"/>
              <a:gd name="connsiteX195" fmla="*/ 200954 w 1228797"/>
              <a:gd name="connsiteY195" fmla="*/ 149733 h 152590"/>
              <a:gd name="connsiteX196" fmla="*/ 126088 w 1228797"/>
              <a:gd name="connsiteY196" fmla="*/ 74867 h 152590"/>
              <a:gd name="connsiteX197" fmla="*/ 200954 w 1228797"/>
              <a:gd name="connsiteY197" fmla="*/ 0 h 152590"/>
            </a:gdLst>
            <a:ahLst/>
            <a:cxnLst/>
            <a:rect l="l" t="t" r="r" b="b"/>
            <a:pathLst>
              <a:path w="1228797" h="152590">
                <a:moveTo>
                  <a:pt x="353068" y="146933"/>
                </a:moveTo>
                <a:lnTo>
                  <a:pt x="353259" y="146971"/>
                </a:lnTo>
                <a:lnTo>
                  <a:pt x="352878" y="146971"/>
                </a:lnTo>
                <a:close/>
                <a:moveTo>
                  <a:pt x="463654" y="28766"/>
                </a:moveTo>
                <a:cubicBezTo>
                  <a:pt x="460187" y="28766"/>
                  <a:pt x="457368" y="31580"/>
                  <a:pt x="457368" y="35052"/>
                </a:cubicBezTo>
                <a:lnTo>
                  <a:pt x="457368" y="66866"/>
                </a:lnTo>
                <a:cubicBezTo>
                  <a:pt x="457311" y="70284"/>
                  <a:pt x="460044" y="73099"/>
                  <a:pt x="463464" y="73152"/>
                </a:cubicBezTo>
                <a:cubicBezTo>
                  <a:pt x="463530" y="73153"/>
                  <a:pt x="463588" y="73153"/>
                  <a:pt x="463654" y="73152"/>
                </a:cubicBezTo>
                <a:lnTo>
                  <a:pt x="502611" y="73152"/>
                </a:lnTo>
                <a:cubicBezTo>
                  <a:pt x="514613" y="73223"/>
                  <a:pt x="524576" y="63892"/>
                  <a:pt x="525281" y="51911"/>
                </a:cubicBezTo>
                <a:cubicBezTo>
                  <a:pt x="525910" y="39775"/>
                  <a:pt x="516585" y="29427"/>
                  <a:pt x="504450" y="28795"/>
                </a:cubicBezTo>
                <a:cubicBezTo>
                  <a:pt x="504031" y="28773"/>
                  <a:pt x="503602" y="28763"/>
                  <a:pt x="503183" y="28766"/>
                </a:cubicBezTo>
                <a:close/>
                <a:moveTo>
                  <a:pt x="1154216" y="28194"/>
                </a:moveTo>
                <a:lnTo>
                  <a:pt x="1154216" y="28765"/>
                </a:lnTo>
                <a:cubicBezTo>
                  <a:pt x="1127022" y="28713"/>
                  <a:pt x="1104934" y="50717"/>
                  <a:pt x="1104877" y="77914"/>
                </a:cubicBezTo>
                <a:cubicBezTo>
                  <a:pt x="1104820" y="105111"/>
                  <a:pt x="1126832" y="127201"/>
                  <a:pt x="1154026" y="127254"/>
                </a:cubicBezTo>
                <a:cubicBezTo>
                  <a:pt x="1181220" y="127306"/>
                  <a:pt x="1203308" y="105301"/>
                  <a:pt x="1203365" y="78105"/>
                </a:cubicBezTo>
                <a:cubicBezTo>
                  <a:pt x="1203365" y="78073"/>
                  <a:pt x="1203365" y="78041"/>
                  <a:pt x="1203365" y="78009"/>
                </a:cubicBezTo>
                <a:cubicBezTo>
                  <a:pt x="1203632" y="50761"/>
                  <a:pt x="1181753" y="28458"/>
                  <a:pt x="1154502" y="28195"/>
                </a:cubicBezTo>
                <a:cubicBezTo>
                  <a:pt x="1154407" y="28195"/>
                  <a:pt x="1154312" y="28194"/>
                  <a:pt x="1154216" y="28194"/>
                </a:cubicBezTo>
                <a:close/>
                <a:moveTo>
                  <a:pt x="836558" y="25718"/>
                </a:moveTo>
                <a:cubicBezTo>
                  <a:pt x="809364" y="25718"/>
                  <a:pt x="787314" y="47766"/>
                  <a:pt x="787314" y="74962"/>
                </a:cubicBezTo>
                <a:cubicBezTo>
                  <a:pt x="787314" y="102159"/>
                  <a:pt x="809364" y="124207"/>
                  <a:pt x="836558" y="124207"/>
                </a:cubicBezTo>
                <a:cubicBezTo>
                  <a:pt x="863752" y="124207"/>
                  <a:pt x="885802" y="102159"/>
                  <a:pt x="885802" y="74962"/>
                </a:cubicBezTo>
                <a:cubicBezTo>
                  <a:pt x="885802" y="74931"/>
                  <a:pt x="885802" y="74898"/>
                  <a:pt x="885802" y="74867"/>
                </a:cubicBezTo>
                <a:cubicBezTo>
                  <a:pt x="885745" y="47707"/>
                  <a:pt x="863714" y="25718"/>
                  <a:pt x="836558" y="25718"/>
                </a:cubicBezTo>
                <a:close/>
                <a:moveTo>
                  <a:pt x="200954" y="25527"/>
                </a:moveTo>
                <a:lnTo>
                  <a:pt x="200954" y="25908"/>
                </a:lnTo>
                <a:cubicBezTo>
                  <a:pt x="173652" y="25856"/>
                  <a:pt x="151477" y="47945"/>
                  <a:pt x="151424" y="75248"/>
                </a:cubicBezTo>
                <a:cubicBezTo>
                  <a:pt x="151372" y="102550"/>
                  <a:pt x="173462" y="124725"/>
                  <a:pt x="200764" y="124778"/>
                </a:cubicBezTo>
                <a:cubicBezTo>
                  <a:pt x="228063" y="124830"/>
                  <a:pt x="250237" y="102740"/>
                  <a:pt x="250294" y="75438"/>
                </a:cubicBezTo>
                <a:cubicBezTo>
                  <a:pt x="250294" y="75374"/>
                  <a:pt x="250294" y="75311"/>
                  <a:pt x="250294" y="75248"/>
                </a:cubicBezTo>
                <a:cubicBezTo>
                  <a:pt x="250456" y="47946"/>
                  <a:pt x="228444" y="25686"/>
                  <a:pt x="201145" y="25528"/>
                </a:cubicBezTo>
                <a:cubicBezTo>
                  <a:pt x="201078" y="25527"/>
                  <a:pt x="201021" y="25527"/>
                  <a:pt x="200954" y="25527"/>
                </a:cubicBezTo>
                <a:close/>
                <a:moveTo>
                  <a:pt x="437841" y="3429"/>
                </a:moveTo>
                <a:lnTo>
                  <a:pt x="502040" y="3429"/>
                </a:lnTo>
                <a:cubicBezTo>
                  <a:pt x="514623" y="3414"/>
                  <a:pt x="526748" y="8180"/>
                  <a:pt x="535949" y="16764"/>
                </a:cubicBezTo>
                <a:cubicBezTo>
                  <a:pt x="545074" y="25190"/>
                  <a:pt x="550427" y="36928"/>
                  <a:pt x="550808" y="49340"/>
                </a:cubicBezTo>
                <a:cubicBezTo>
                  <a:pt x="551303" y="66268"/>
                  <a:pt x="542883" y="82215"/>
                  <a:pt x="528615" y="91345"/>
                </a:cubicBezTo>
                <a:cubicBezTo>
                  <a:pt x="525881" y="92959"/>
                  <a:pt x="524852" y="96397"/>
                  <a:pt x="526233" y="99251"/>
                </a:cubicBezTo>
                <a:lnTo>
                  <a:pt x="544712" y="138017"/>
                </a:lnTo>
                <a:cubicBezTo>
                  <a:pt x="546188" y="141161"/>
                  <a:pt x="544826" y="144904"/>
                  <a:pt x="541683" y="146377"/>
                </a:cubicBezTo>
                <a:cubicBezTo>
                  <a:pt x="540845" y="146772"/>
                  <a:pt x="539930" y="146974"/>
                  <a:pt x="538997" y="146971"/>
                </a:cubicBezTo>
                <a:lnTo>
                  <a:pt x="525567" y="146971"/>
                </a:lnTo>
                <a:cubicBezTo>
                  <a:pt x="523166" y="146983"/>
                  <a:pt x="520976" y="145611"/>
                  <a:pt x="519947" y="143447"/>
                </a:cubicBezTo>
                <a:lnTo>
                  <a:pt x="500230" y="102203"/>
                </a:lnTo>
                <a:cubicBezTo>
                  <a:pt x="499221" y="100023"/>
                  <a:pt x="497011" y="98643"/>
                  <a:pt x="494611" y="98679"/>
                </a:cubicBezTo>
                <a:lnTo>
                  <a:pt x="463654" y="98679"/>
                </a:lnTo>
                <a:cubicBezTo>
                  <a:pt x="460235" y="98626"/>
                  <a:pt x="457425" y="101355"/>
                  <a:pt x="457368" y="104773"/>
                </a:cubicBezTo>
                <a:cubicBezTo>
                  <a:pt x="457368" y="104838"/>
                  <a:pt x="457368" y="104902"/>
                  <a:pt x="457368" y="104966"/>
                </a:cubicBezTo>
                <a:lnTo>
                  <a:pt x="457368" y="140684"/>
                </a:lnTo>
                <a:cubicBezTo>
                  <a:pt x="457368" y="144156"/>
                  <a:pt x="454558" y="146971"/>
                  <a:pt x="451081" y="146971"/>
                </a:cubicBezTo>
                <a:lnTo>
                  <a:pt x="437841" y="146971"/>
                </a:lnTo>
                <a:cubicBezTo>
                  <a:pt x="434365" y="146971"/>
                  <a:pt x="431555" y="144156"/>
                  <a:pt x="431555" y="140684"/>
                </a:cubicBezTo>
                <a:lnTo>
                  <a:pt x="431555" y="9716"/>
                </a:lnTo>
                <a:cubicBezTo>
                  <a:pt x="431603" y="6265"/>
                  <a:pt x="434393" y="3480"/>
                  <a:pt x="437841" y="3429"/>
                </a:cubicBezTo>
                <a:close/>
                <a:moveTo>
                  <a:pt x="293633" y="3429"/>
                </a:moveTo>
                <a:lnTo>
                  <a:pt x="306777" y="3429"/>
                </a:lnTo>
                <a:cubicBezTo>
                  <a:pt x="310101" y="3631"/>
                  <a:pt x="312692" y="6387"/>
                  <a:pt x="312683" y="9715"/>
                </a:cubicBezTo>
                <a:lnTo>
                  <a:pt x="312683" y="80677"/>
                </a:lnTo>
                <a:cubicBezTo>
                  <a:pt x="311454" y="102842"/>
                  <a:pt x="328427" y="121805"/>
                  <a:pt x="350592" y="123032"/>
                </a:cubicBezTo>
                <a:cubicBezTo>
                  <a:pt x="372757" y="124258"/>
                  <a:pt x="391721" y="107284"/>
                  <a:pt x="392950" y="85118"/>
                </a:cubicBezTo>
                <a:cubicBezTo>
                  <a:pt x="393026" y="83830"/>
                  <a:pt x="393035" y="82538"/>
                  <a:pt x="392978" y="81248"/>
                </a:cubicBezTo>
                <a:lnTo>
                  <a:pt x="392978" y="9715"/>
                </a:lnTo>
                <a:cubicBezTo>
                  <a:pt x="393026" y="6265"/>
                  <a:pt x="395817" y="3480"/>
                  <a:pt x="399265" y="3429"/>
                </a:cubicBezTo>
                <a:lnTo>
                  <a:pt x="412505" y="3429"/>
                </a:lnTo>
                <a:cubicBezTo>
                  <a:pt x="415943" y="3481"/>
                  <a:pt x="418696" y="6281"/>
                  <a:pt x="418696" y="9715"/>
                </a:cubicBezTo>
                <a:lnTo>
                  <a:pt x="418696" y="81153"/>
                </a:lnTo>
                <a:cubicBezTo>
                  <a:pt x="418696" y="108416"/>
                  <a:pt x="402119" y="131807"/>
                  <a:pt x="378496" y="141799"/>
                </a:cubicBezTo>
                <a:lnTo>
                  <a:pt x="353068" y="146933"/>
                </a:lnTo>
                <a:lnTo>
                  <a:pt x="327634" y="141836"/>
                </a:lnTo>
                <a:cubicBezTo>
                  <a:pt x="303998" y="131878"/>
                  <a:pt x="287389" y="108511"/>
                  <a:pt x="287346" y="81248"/>
                </a:cubicBezTo>
                <a:cubicBezTo>
                  <a:pt x="287346" y="81217"/>
                  <a:pt x="287346" y="81184"/>
                  <a:pt x="287346" y="81153"/>
                </a:cubicBezTo>
                <a:lnTo>
                  <a:pt x="287346" y="9715"/>
                </a:lnTo>
                <a:cubicBezTo>
                  <a:pt x="287394" y="6265"/>
                  <a:pt x="290184" y="3480"/>
                  <a:pt x="293633" y="3429"/>
                </a:cubicBezTo>
                <a:close/>
                <a:moveTo>
                  <a:pt x="6264" y="3333"/>
                </a:moveTo>
                <a:lnTo>
                  <a:pt x="18646" y="3333"/>
                </a:lnTo>
                <a:cubicBezTo>
                  <a:pt x="20692" y="3332"/>
                  <a:pt x="22611" y="4327"/>
                  <a:pt x="23790" y="6000"/>
                </a:cubicBezTo>
                <a:lnTo>
                  <a:pt x="61890" y="59817"/>
                </a:lnTo>
                <a:cubicBezTo>
                  <a:pt x="63109" y="61430"/>
                  <a:pt x="65011" y="62381"/>
                  <a:pt x="67033" y="62388"/>
                </a:cubicBezTo>
                <a:cubicBezTo>
                  <a:pt x="69032" y="62397"/>
                  <a:pt x="70913" y="61439"/>
                  <a:pt x="72081" y="59817"/>
                </a:cubicBezTo>
                <a:lnTo>
                  <a:pt x="110181" y="6000"/>
                </a:lnTo>
                <a:cubicBezTo>
                  <a:pt x="111360" y="4327"/>
                  <a:pt x="113279" y="3332"/>
                  <a:pt x="115325" y="3333"/>
                </a:cubicBezTo>
                <a:lnTo>
                  <a:pt x="127707" y="3333"/>
                </a:lnTo>
                <a:cubicBezTo>
                  <a:pt x="131179" y="3293"/>
                  <a:pt x="134026" y="6076"/>
                  <a:pt x="134065" y="9548"/>
                </a:cubicBezTo>
                <a:cubicBezTo>
                  <a:pt x="134082" y="10908"/>
                  <a:pt x="133655" y="12237"/>
                  <a:pt x="132851" y="13335"/>
                </a:cubicBezTo>
                <a:lnTo>
                  <a:pt x="81702" y="83724"/>
                </a:lnTo>
                <a:cubicBezTo>
                  <a:pt x="80555" y="85300"/>
                  <a:pt x="79953" y="87206"/>
                  <a:pt x="79987" y="89154"/>
                </a:cubicBezTo>
                <a:lnTo>
                  <a:pt x="79987" y="140684"/>
                </a:lnTo>
                <a:cubicBezTo>
                  <a:pt x="79987" y="144156"/>
                  <a:pt x="77172" y="146970"/>
                  <a:pt x="73701" y="146970"/>
                </a:cubicBezTo>
                <a:lnTo>
                  <a:pt x="60270" y="146970"/>
                </a:lnTo>
                <a:cubicBezTo>
                  <a:pt x="56798" y="146970"/>
                  <a:pt x="53984" y="144156"/>
                  <a:pt x="53984" y="140684"/>
                </a:cubicBezTo>
                <a:lnTo>
                  <a:pt x="53984" y="89154"/>
                </a:lnTo>
                <a:cubicBezTo>
                  <a:pt x="54018" y="87206"/>
                  <a:pt x="53416" y="85300"/>
                  <a:pt x="52269" y="83724"/>
                </a:cubicBezTo>
                <a:lnTo>
                  <a:pt x="1215" y="13335"/>
                </a:lnTo>
                <a:cubicBezTo>
                  <a:pt x="-836" y="10533"/>
                  <a:pt x="-229" y="6600"/>
                  <a:pt x="2572" y="4549"/>
                </a:cubicBezTo>
                <a:cubicBezTo>
                  <a:pt x="3643" y="3764"/>
                  <a:pt x="4936" y="3338"/>
                  <a:pt x="6264" y="3333"/>
                </a:cubicBezTo>
                <a:close/>
                <a:moveTo>
                  <a:pt x="1154026" y="3238"/>
                </a:moveTo>
                <a:cubicBezTo>
                  <a:pt x="1195269" y="3186"/>
                  <a:pt x="1228740" y="36577"/>
                  <a:pt x="1228797" y="77819"/>
                </a:cubicBezTo>
                <a:cubicBezTo>
                  <a:pt x="1228797" y="77850"/>
                  <a:pt x="1228797" y="77883"/>
                  <a:pt x="1228797" y="77914"/>
                </a:cubicBezTo>
                <a:cubicBezTo>
                  <a:pt x="1228740" y="119097"/>
                  <a:pt x="1195402" y="152485"/>
                  <a:pt x="1154216" y="152590"/>
                </a:cubicBezTo>
                <a:cubicBezTo>
                  <a:pt x="1112973" y="152642"/>
                  <a:pt x="1079502" y="119252"/>
                  <a:pt x="1079445" y="78009"/>
                </a:cubicBezTo>
                <a:cubicBezTo>
                  <a:pt x="1079388" y="36767"/>
                  <a:pt x="1112783" y="3290"/>
                  <a:pt x="1154026" y="3238"/>
                </a:cubicBezTo>
                <a:close/>
                <a:moveTo>
                  <a:pt x="646058" y="2096"/>
                </a:moveTo>
                <a:lnTo>
                  <a:pt x="659774" y="2096"/>
                </a:lnTo>
                <a:cubicBezTo>
                  <a:pt x="663250" y="2096"/>
                  <a:pt x="666060" y="4911"/>
                  <a:pt x="666060" y="8382"/>
                </a:cubicBezTo>
                <a:lnTo>
                  <a:pt x="666060" y="116491"/>
                </a:lnTo>
                <a:cubicBezTo>
                  <a:pt x="666060" y="119963"/>
                  <a:pt x="668870" y="122778"/>
                  <a:pt x="672346" y="122778"/>
                </a:cubicBezTo>
                <a:lnTo>
                  <a:pt x="750166" y="122778"/>
                </a:lnTo>
                <a:cubicBezTo>
                  <a:pt x="753633" y="122778"/>
                  <a:pt x="756452" y="125592"/>
                  <a:pt x="756452" y="129064"/>
                </a:cubicBezTo>
                <a:lnTo>
                  <a:pt x="756452" y="141733"/>
                </a:lnTo>
                <a:cubicBezTo>
                  <a:pt x="756509" y="145151"/>
                  <a:pt x="753776" y="147966"/>
                  <a:pt x="750356" y="148019"/>
                </a:cubicBezTo>
                <a:cubicBezTo>
                  <a:pt x="750290" y="148020"/>
                  <a:pt x="750232" y="148020"/>
                  <a:pt x="750166" y="148019"/>
                </a:cubicBezTo>
                <a:lnTo>
                  <a:pt x="646058" y="148019"/>
                </a:lnTo>
                <a:cubicBezTo>
                  <a:pt x="642581" y="148019"/>
                  <a:pt x="639771" y="145204"/>
                  <a:pt x="639771" y="141733"/>
                </a:cubicBezTo>
                <a:lnTo>
                  <a:pt x="639771" y="8382"/>
                </a:lnTo>
                <a:cubicBezTo>
                  <a:pt x="639819" y="4932"/>
                  <a:pt x="642609" y="2147"/>
                  <a:pt x="646058" y="2096"/>
                </a:cubicBezTo>
                <a:close/>
                <a:moveTo>
                  <a:pt x="995720" y="191"/>
                </a:moveTo>
                <a:cubicBezTo>
                  <a:pt x="1011922" y="355"/>
                  <a:pt x="1027629" y="5769"/>
                  <a:pt x="1040488" y="15621"/>
                </a:cubicBezTo>
                <a:cubicBezTo>
                  <a:pt x="1044298" y="18466"/>
                  <a:pt x="1047831" y="21654"/>
                  <a:pt x="1051060" y="25146"/>
                </a:cubicBezTo>
                <a:cubicBezTo>
                  <a:pt x="1051127" y="25235"/>
                  <a:pt x="1051194" y="25326"/>
                  <a:pt x="1051251" y="25418"/>
                </a:cubicBezTo>
                <a:cubicBezTo>
                  <a:pt x="1053146" y="28264"/>
                  <a:pt x="1052384" y="32107"/>
                  <a:pt x="1049536" y="34004"/>
                </a:cubicBezTo>
                <a:lnTo>
                  <a:pt x="1038964" y="41434"/>
                </a:lnTo>
                <a:cubicBezTo>
                  <a:pt x="1036478" y="43261"/>
                  <a:pt x="1033020" y="42976"/>
                  <a:pt x="1030867" y="40767"/>
                </a:cubicBezTo>
                <a:cubicBezTo>
                  <a:pt x="1029962" y="39830"/>
                  <a:pt x="1029010" y="38939"/>
                  <a:pt x="1028010" y="38100"/>
                </a:cubicBezTo>
                <a:cubicBezTo>
                  <a:pt x="1027753" y="37997"/>
                  <a:pt x="1027524" y="37834"/>
                  <a:pt x="1027343" y="37624"/>
                </a:cubicBezTo>
                <a:cubicBezTo>
                  <a:pt x="1018532" y="30242"/>
                  <a:pt x="1007407" y="26196"/>
                  <a:pt x="995911" y="26194"/>
                </a:cubicBezTo>
                <a:lnTo>
                  <a:pt x="993815" y="26194"/>
                </a:lnTo>
                <a:cubicBezTo>
                  <a:pt x="992672" y="26099"/>
                  <a:pt x="991529" y="26099"/>
                  <a:pt x="990386" y="26194"/>
                </a:cubicBezTo>
                <a:cubicBezTo>
                  <a:pt x="987414" y="26512"/>
                  <a:pt x="984481" y="27118"/>
                  <a:pt x="981623" y="28004"/>
                </a:cubicBezTo>
                <a:cubicBezTo>
                  <a:pt x="964526" y="33101"/>
                  <a:pt x="951524" y="47046"/>
                  <a:pt x="947638" y="64456"/>
                </a:cubicBezTo>
                <a:cubicBezTo>
                  <a:pt x="941704" y="90998"/>
                  <a:pt x="958411" y="117323"/>
                  <a:pt x="984957" y="123254"/>
                </a:cubicBezTo>
                <a:lnTo>
                  <a:pt x="988957" y="124016"/>
                </a:lnTo>
                <a:lnTo>
                  <a:pt x="992291" y="122968"/>
                </a:lnTo>
                <a:lnTo>
                  <a:pt x="1001816" y="122968"/>
                </a:lnTo>
                <a:cubicBezTo>
                  <a:pt x="1004274" y="122753"/>
                  <a:pt x="1006731" y="122403"/>
                  <a:pt x="1009150" y="121920"/>
                </a:cubicBezTo>
                <a:lnTo>
                  <a:pt x="1010484" y="121920"/>
                </a:lnTo>
                <a:lnTo>
                  <a:pt x="1011817" y="121920"/>
                </a:lnTo>
                <a:lnTo>
                  <a:pt x="1017437" y="119920"/>
                </a:lnTo>
                <a:lnTo>
                  <a:pt x="1018580" y="119444"/>
                </a:lnTo>
                <a:lnTo>
                  <a:pt x="1019723" y="118967"/>
                </a:lnTo>
                <a:lnTo>
                  <a:pt x="1020866" y="118396"/>
                </a:lnTo>
                <a:lnTo>
                  <a:pt x="1023438" y="117062"/>
                </a:lnTo>
                <a:lnTo>
                  <a:pt x="1024200" y="116491"/>
                </a:lnTo>
                <a:cubicBezTo>
                  <a:pt x="1031496" y="110931"/>
                  <a:pt x="1037316" y="103671"/>
                  <a:pt x="1041154" y="95345"/>
                </a:cubicBezTo>
                <a:cubicBezTo>
                  <a:pt x="1041764" y="93613"/>
                  <a:pt x="1041393" y="91690"/>
                  <a:pt x="1040202" y="90297"/>
                </a:cubicBezTo>
                <a:cubicBezTo>
                  <a:pt x="1039135" y="89178"/>
                  <a:pt x="1037649" y="88556"/>
                  <a:pt x="1036106" y="88583"/>
                </a:cubicBezTo>
                <a:lnTo>
                  <a:pt x="1008579" y="88583"/>
                </a:lnTo>
                <a:cubicBezTo>
                  <a:pt x="1005102" y="88583"/>
                  <a:pt x="1002292" y="85768"/>
                  <a:pt x="1002292" y="82296"/>
                </a:cubicBezTo>
                <a:lnTo>
                  <a:pt x="1002292" y="69437"/>
                </a:lnTo>
                <a:cubicBezTo>
                  <a:pt x="1002292" y="69373"/>
                  <a:pt x="1002292" y="69310"/>
                  <a:pt x="1002292" y="69245"/>
                </a:cubicBezTo>
                <a:cubicBezTo>
                  <a:pt x="1002350" y="65826"/>
                  <a:pt x="1005159" y="63097"/>
                  <a:pt x="1008579" y="63151"/>
                </a:cubicBezTo>
                <a:lnTo>
                  <a:pt x="1065729" y="63151"/>
                </a:lnTo>
                <a:lnTo>
                  <a:pt x="1066205" y="63151"/>
                </a:lnTo>
                <a:lnTo>
                  <a:pt x="1066777" y="63151"/>
                </a:lnTo>
                <a:cubicBezTo>
                  <a:pt x="1068139" y="64680"/>
                  <a:pt x="1068672" y="66776"/>
                  <a:pt x="1068205" y="68771"/>
                </a:cubicBezTo>
                <a:lnTo>
                  <a:pt x="1068205" y="80391"/>
                </a:lnTo>
                <a:cubicBezTo>
                  <a:pt x="1068244" y="101700"/>
                  <a:pt x="1059119" y="121997"/>
                  <a:pt x="1043155" y="136112"/>
                </a:cubicBezTo>
                <a:lnTo>
                  <a:pt x="1040869" y="138113"/>
                </a:lnTo>
                <a:lnTo>
                  <a:pt x="1039630" y="139065"/>
                </a:lnTo>
                <a:cubicBezTo>
                  <a:pt x="1038878" y="139697"/>
                  <a:pt x="1038087" y="140270"/>
                  <a:pt x="1037249" y="140780"/>
                </a:cubicBezTo>
                <a:lnTo>
                  <a:pt x="1036011" y="141637"/>
                </a:lnTo>
                <a:lnTo>
                  <a:pt x="1033630" y="143161"/>
                </a:lnTo>
                <a:lnTo>
                  <a:pt x="1032391" y="143923"/>
                </a:lnTo>
                <a:lnTo>
                  <a:pt x="1029915" y="145352"/>
                </a:lnTo>
                <a:lnTo>
                  <a:pt x="1029343" y="145352"/>
                </a:lnTo>
                <a:lnTo>
                  <a:pt x="1025343" y="147257"/>
                </a:lnTo>
                <a:lnTo>
                  <a:pt x="1024676" y="147257"/>
                </a:lnTo>
                <a:lnTo>
                  <a:pt x="1022104" y="148209"/>
                </a:lnTo>
                <a:lnTo>
                  <a:pt x="1020866" y="148209"/>
                </a:lnTo>
                <a:lnTo>
                  <a:pt x="1020104" y="148209"/>
                </a:lnTo>
                <a:lnTo>
                  <a:pt x="1018009" y="148971"/>
                </a:lnTo>
                <a:lnTo>
                  <a:pt x="1017151" y="148971"/>
                </a:lnTo>
                <a:lnTo>
                  <a:pt x="1015913" y="148971"/>
                </a:lnTo>
                <a:lnTo>
                  <a:pt x="1015056" y="148971"/>
                </a:lnTo>
                <a:lnTo>
                  <a:pt x="1013151" y="149447"/>
                </a:lnTo>
                <a:lnTo>
                  <a:pt x="1012103" y="149447"/>
                </a:lnTo>
                <a:lnTo>
                  <a:pt x="1010960" y="149447"/>
                </a:lnTo>
                <a:lnTo>
                  <a:pt x="1009912" y="149447"/>
                </a:lnTo>
                <a:lnTo>
                  <a:pt x="1008103" y="149447"/>
                </a:lnTo>
                <a:lnTo>
                  <a:pt x="1006960" y="149447"/>
                </a:lnTo>
                <a:lnTo>
                  <a:pt x="1005817" y="149447"/>
                </a:lnTo>
                <a:lnTo>
                  <a:pt x="1004578" y="149447"/>
                </a:lnTo>
                <a:lnTo>
                  <a:pt x="1002864" y="149447"/>
                </a:lnTo>
                <a:lnTo>
                  <a:pt x="995720" y="149447"/>
                </a:lnTo>
                <a:cubicBezTo>
                  <a:pt x="993939" y="149511"/>
                  <a:pt x="992167" y="149511"/>
                  <a:pt x="990386" y="149447"/>
                </a:cubicBezTo>
                <a:cubicBezTo>
                  <a:pt x="949171" y="147975"/>
                  <a:pt x="916948" y="113368"/>
                  <a:pt x="918425" y="72152"/>
                </a:cubicBezTo>
                <a:cubicBezTo>
                  <a:pt x="919901" y="30936"/>
                  <a:pt x="954505" y="-1282"/>
                  <a:pt x="995720" y="191"/>
                </a:cubicBezTo>
                <a:close/>
                <a:moveTo>
                  <a:pt x="836558" y="191"/>
                </a:moveTo>
                <a:cubicBezTo>
                  <a:pt x="877801" y="191"/>
                  <a:pt x="911234" y="33625"/>
                  <a:pt x="911234" y="74867"/>
                </a:cubicBezTo>
                <a:cubicBezTo>
                  <a:pt x="911234" y="116109"/>
                  <a:pt x="877801" y="149543"/>
                  <a:pt x="836558" y="149543"/>
                </a:cubicBezTo>
                <a:cubicBezTo>
                  <a:pt x="795315" y="149543"/>
                  <a:pt x="761882" y="116109"/>
                  <a:pt x="761882" y="74867"/>
                </a:cubicBezTo>
                <a:cubicBezTo>
                  <a:pt x="761882" y="33625"/>
                  <a:pt x="795315" y="191"/>
                  <a:pt x="836558" y="191"/>
                </a:cubicBezTo>
                <a:close/>
                <a:moveTo>
                  <a:pt x="200954" y="0"/>
                </a:moveTo>
                <a:cubicBezTo>
                  <a:pt x="242302" y="0"/>
                  <a:pt x="275821" y="33518"/>
                  <a:pt x="275821" y="74867"/>
                </a:cubicBezTo>
                <a:cubicBezTo>
                  <a:pt x="275821" y="116215"/>
                  <a:pt x="242302" y="149733"/>
                  <a:pt x="200954" y="149733"/>
                </a:cubicBezTo>
                <a:cubicBezTo>
                  <a:pt x="159606" y="149733"/>
                  <a:pt x="126088" y="116215"/>
                  <a:pt x="126088" y="74867"/>
                </a:cubicBezTo>
                <a:cubicBezTo>
                  <a:pt x="126088" y="33518"/>
                  <a:pt x="159606" y="0"/>
                  <a:pt x="200954" y="0"/>
                </a:cubicBezTo>
                <a:close/>
              </a:path>
            </a:pathLst>
          </a:custGeom>
          <a:gradFill>
            <a:gsLst>
              <a:gs pos="50000">
                <a:schemeClr val="accent1"/>
              </a:gs>
              <a:gs pos="100000">
                <a:schemeClr val="accent1">
                  <a:lumMod val="75000"/>
                </a:schemeClr>
              </a:gs>
            </a:gsLst>
            <a:lin ang="5400000" scaled="0"/>
          </a:gradFill>
          <a:ln w="9525" cap="flat">
            <a:noFill/>
            <a:miter/>
          </a:ln>
        </p:spPr>
        <p:txBody>
          <a:bodyPr vert="horz" wrap="square" lIns="0" tIns="0" rIns="0" bIns="0" rtlCol="0" anchor="ctr"/>
          <a:lstStyle/>
          <a:p>
            <a:pPr algn="l">
              <a:lnSpc>
                <a:spcPct val="110000"/>
              </a:lnSpc>
            </a:pPr>
            <a:endParaRPr kumimoji="1" lang="zh-CN" altLang="en-US"/>
          </a:p>
        </p:txBody>
      </p:sp>
      <p:sp>
        <p:nvSpPr>
          <p:cNvPr id="9" name="标题 1"/>
          <p:cNvSpPr txBox="1"/>
          <p:nvPr/>
        </p:nvSpPr>
        <p:spPr>
          <a:xfrm>
            <a:off x="448476" y="408957"/>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0" name="标题 1"/>
          <p:cNvSpPr txBox="1"/>
          <p:nvPr/>
        </p:nvSpPr>
        <p:spPr>
          <a:xfrm>
            <a:off x="540165" y="500646"/>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448476" y="6027022"/>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a:off x="540165" y="6118711"/>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a:off x="2903713" y="243857"/>
            <a:ext cx="1846077" cy="3912365"/>
          </a:xfrm>
          <a:prstGeom prst="rect">
            <a:avLst/>
          </a:prstGeom>
          <a:noFill/>
          <a:ln cap="sq">
            <a:noFill/>
          </a:ln>
        </p:spPr>
        <p:txBody>
          <a:bodyPr vert="horz" wrap="square" lIns="0" tIns="0" rIns="0" bIns="0" rtlCol="0" anchor="b"/>
          <a:lstStyle/>
          <a:p>
            <a:pPr algn="r">
              <a:lnSpc>
                <a:spcPct val="110000"/>
              </a:lnSpc>
            </a:pPr>
            <a:r>
              <a:rPr kumimoji="1" lang="en-US" altLang="zh-CN" sz="11500" dirty="0">
                <a:ln w="25400">
                  <a:solidFill>
                    <a:srgbClr val="FFFFFF">
                      <a:alpha val="100000"/>
                    </a:srgbClr>
                  </a:solidFill>
                </a:ln>
                <a:noFill/>
                <a:latin typeface="Source Han Sans CN Bold"/>
                <a:ea typeface="Source Han Sans CN Bold"/>
                <a:cs typeface="Source Han Sans CN Bold"/>
              </a:rPr>
              <a:t>1</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6762210" y="1960741"/>
            <a:ext cx="4760290" cy="540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6482499" y="1960741"/>
            <a:ext cx="792000" cy="540000"/>
          </a:xfrm>
          <a:prstGeom prst="round2DiagRect">
            <a:avLst>
              <a:gd name="adj1" fmla="val 50000"/>
              <a:gd name="adj2" fmla="val 0"/>
            </a:avLst>
          </a:prstGeom>
          <a:gradFill>
            <a:gsLst>
              <a:gs pos="1000">
                <a:schemeClr val="accent1">
                  <a:lumMod val="60000"/>
                  <a:lumOff val="40000"/>
                </a:schemeClr>
              </a:gs>
              <a:gs pos="100000">
                <a:schemeClr val="accent1"/>
              </a:gs>
            </a:gsLst>
            <a:lin ang="3000000" scaled="0"/>
          </a:gradFill>
          <a:ln cap="flat">
            <a:noFill/>
            <a:prstDash val="solid"/>
            <a:miter/>
          </a:ln>
          <a:effectLst>
            <a:outerShdw blurRad="317500" dist="127000" dir="240000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a:off x="778781" y="1960058"/>
            <a:ext cx="4746243" cy="540000"/>
          </a:xfrm>
          <a:prstGeom prst="round2DiagRect">
            <a:avLst>
              <a:gd name="adj1" fmla="val 50000"/>
              <a:gd name="adj2" fmla="val 0"/>
            </a:avLst>
          </a:prstGeom>
          <a:solidFill>
            <a:schemeClr val="bg1">
              <a:lumMod val="95000"/>
              <a:alpha val="80000"/>
            </a:schemeClr>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500824" y="1960058"/>
            <a:ext cx="792000" cy="540000"/>
          </a:xfrm>
          <a:prstGeom prst="round2DiagRect">
            <a:avLst>
              <a:gd name="adj1" fmla="val 50000"/>
              <a:gd name="adj2" fmla="val 0"/>
            </a:avLst>
          </a:prstGeom>
          <a:gradFill>
            <a:gsLst>
              <a:gs pos="1000">
                <a:schemeClr val="accent1">
                  <a:lumMod val="60000"/>
                  <a:lumOff val="40000"/>
                </a:schemeClr>
              </a:gs>
              <a:gs pos="100000">
                <a:schemeClr val="accent1"/>
              </a:gs>
            </a:gsLst>
            <a:lin ang="3000000" scaled="0"/>
          </a:gradFill>
          <a:ln cap="flat">
            <a:noFill/>
            <a:prstDash val="solid"/>
            <a:miter/>
          </a:ln>
          <a:effectLst>
            <a:outerShdw blurRad="317500" dist="127000" dir="2400000" algn="t" rotWithShape="0">
              <a:schemeClr val="accent1">
                <a:alpha val="20000"/>
              </a:schemeClr>
            </a:outerShdw>
          </a:effectLst>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435230" y="2619318"/>
            <a:ext cx="5876810" cy="3696071"/>
          </a:xfrm>
          <a:prstGeom prst="rect">
            <a:avLst/>
          </a:prstGeom>
          <a:noFill/>
          <a:ln>
            <a:noFill/>
          </a:ln>
        </p:spPr>
        <p:txBody>
          <a:bodyPr vert="horz" wrap="square" lIns="0" tIns="0" rIns="0" bIns="0" rtlCol="0" anchor="t"/>
          <a:lstStyle/>
          <a:p>
            <a:pPr>
              <a:lnSpc>
                <a:spcPct val="150000"/>
              </a:lnSpc>
            </a:pPr>
            <a:r>
              <a:rPr kumimoji="1" lang="en-US" altLang="zh-CN" dirty="0">
                <a:ln w="12700">
                  <a:noFill/>
                </a:ln>
                <a:solidFill>
                  <a:srgbClr val="595959">
                    <a:alpha val="100000"/>
                  </a:srgbClr>
                </a:solidFill>
                <a:latin typeface="Source Han Sans"/>
                <a:ea typeface="Source Han Sans"/>
                <a:cs typeface="Source Han Sans"/>
              </a:rPr>
              <a:t>The observation of 0νββ decay would also provide crucial information about the absolute scale of neutrino masses and their hierarchy.</a:t>
            </a:r>
            <a:r>
              <a:rPr kumimoji="1" lang="en-US" altLang="zh-CN" dirty="0">
                <a:ln w="12700">
                  <a:noFill/>
                </a:ln>
                <a:solidFill>
                  <a:schemeClr val="bg1"/>
                </a:solidFill>
                <a:latin typeface="Source Han Sans"/>
                <a:ea typeface="Source Han Sans"/>
                <a:cs typeface="Source Han Sans"/>
              </a:rPr>
              <a:t>, which are key parameters in the standard model of particle physics </a:t>
            </a:r>
            <a:r>
              <a:rPr kumimoji="1" lang="en-US" altLang="zh-CN" dirty="0" err="1">
                <a:ln w="12700">
                  <a:noFill/>
                </a:ln>
                <a:solidFill>
                  <a:srgbClr val="595959">
                    <a:alpha val="100000"/>
                  </a:srgbClr>
                </a:solidFill>
                <a:latin typeface="Source Han Sans"/>
                <a:ea typeface="Source Han Sans"/>
                <a:cs typeface="Source Han Sans"/>
              </a:rPr>
              <a:t>Neutrinoless</a:t>
            </a:r>
            <a:r>
              <a:rPr kumimoji="1" lang="en-US" altLang="zh-CN" dirty="0">
                <a:ln w="12700">
                  <a:noFill/>
                </a:ln>
                <a:solidFill>
                  <a:srgbClr val="595959">
                    <a:alpha val="100000"/>
                  </a:srgbClr>
                </a:solidFill>
                <a:latin typeface="Source Han Sans"/>
                <a:ea typeface="Source Han Sans"/>
                <a:cs typeface="Source Han Sans"/>
              </a:rPr>
              <a:t> double- β decay (0νββ) is a rare second- order electroweak process that, if observed, would demonstrate that neutrinos are Majorana particles.</a:t>
            </a:r>
          </a:p>
          <a:p>
            <a:pPr algn="l">
              <a:lnSpc>
                <a:spcPct val="150000"/>
              </a:lnSpc>
            </a:pPr>
            <a:r>
              <a:rPr kumimoji="1" lang="en-US" altLang="zh-CN" dirty="0">
                <a:ln w="12700">
                  <a:noFill/>
                </a:ln>
                <a:solidFill>
                  <a:schemeClr val="bg1"/>
                </a:solidFill>
                <a:latin typeface="Source Han Sans"/>
                <a:ea typeface="Source Han Sans"/>
                <a:cs typeface="Source Han Sans"/>
              </a:rPr>
              <a:t>and beyond.</a:t>
            </a:r>
            <a:endParaRPr kumimoji="1" lang="zh-CN" altLang="en-US" dirty="0">
              <a:solidFill>
                <a:schemeClr val="bg1"/>
              </a:solidFill>
            </a:endParaRPr>
          </a:p>
        </p:txBody>
      </p:sp>
      <p:sp>
        <p:nvSpPr>
          <p:cNvPr id="8" name="标题 1"/>
          <p:cNvSpPr txBox="1"/>
          <p:nvPr/>
        </p:nvSpPr>
        <p:spPr>
          <a:xfrm>
            <a:off x="1484808" y="2050058"/>
            <a:ext cx="3902416" cy="360000"/>
          </a:xfrm>
          <a:prstGeom prst="rect">
            <a:avLst/>
          </a:prstGeom>
          <a:noFill/>
          <a:ln>
            <a:noFill/>
          </a:ln>
        </p:spPr>
        <p:txBody>
          <a:bodyPr vert="horz" wrap="square" lIns="0" tIns="0" rIns="0" bIns="0" rtlCol="0" anchor="ctr"/>
          <a:lstStyle/>
          <a:p>
            <a:pPr algn="l">
              <a:lnSpc>
                <a:spcPct val="130000"/>
              </a:lnSpc>
            </a:pPr>
            <a:r>
              <a:rPr kumimoji="1" lang="en-US" altLang="zh-CN" sz="1076" dirty="0">
                <a:ln w="12700">
                  <a:noFill/>
                </a:ln>
                <a:solidFill>
                  <a:srgbClr val="262626">
                    <a:alpha val="100000"/>
                  </a:srgbClr>
                </a:solidFill>
                <a:latin typeface="Source Han Sans CN Bold"/>
                <a:ea typeface="Source Han Sans CN Bold"/>
                <a:cs typeface="Source Han Sans CN Bold"/>
              </a:rPr>
              <a:t>Fundamental Importance of </a:t>
            </a:r>
            <a:r>
              <a:rPr kumimoji="1" lang="en-US" altLang="zh-CN" sz="1076" dirty="0" err="1">
                <a:ln w="12700">
                  <a:noFill/>
                </a:ln>
                <a:solidFill>
                  <a:srgbClr val="262626">
                    <a:alpha val="100000"/>
                  </a:srgbClr>
                </a:solidFill>
                <a:latin typeface="Source Han Sans CN Bold"/>
                <a:ea typeface="Source Han Sans CN Bold"/>
                <a:cs typeface="Source Han Sans CN Bold"/>
              </a:rPr>
              <a:t>Neutrinoless</a:t>
            </a:r>
            <a:r>
              <a:rPr kumimoji="1" lang="en-US" altLang="zh-CN" sz="1076" dirty="0">
                <a:ln w="12700">
                  <a:noFill/>
                </a:ln>
                <a:solidFill>
                  <a:srgbClr val="262626">
                    <a:alpha val="100000"/>
                  </a:srgbClr>
                </a:solidFill>
                <a:latin typeface="Source Han Sans CN Bold"/>
                <a:ea typeface="Source Han Sans CN Bold"/>
                <a:cs typeface="Source Han Sans CN Bold"/>
              </a:rPr>
              <a:t> Double-β Decay</a:t>
            </a:r>
            <a:endParaRPr kumimoji="1" lang="zh-CN" altLang="en-US" dirty="0"/>
          </a:p>
        </p:txBody>
      </p:sp>
      <p:sp>
        <p:nvSpPr>
          <p:cNvPr id="9" name="标题 1"/>
          <p:cNvSpPr txBox="1"/>
          <p:nvPr/>
        </p:nvSpPr>
        <p:spPr>
          <a:xfrm>
            <a:off x="611024" y="2050058"/>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0" name="标题 1"/>
          <p:cNvSpPr txBox="1"/>
          <p:nvPr/>
        </p:nvSpPr>
        <p:spPr>
          <a:xfrm>
            <a:off x="6608499" y="2619318"/>
            <a:ext cx="4680000" cy="1896903"/>
          </a:xfrm>
          <a:prstGeom prst="rect">
            <a:avLst/>
          </a:prstGeom>
          <a:noFill/>
          <a:ln>
            <a:noFill/>
          </a:ln>
        </p:spPr>
        <p:txBody>
          <a:bodyPr vert="horz" wrap="square" lIns="0" tIns="0" rIns="0" bIns="0" rtlCol="0" anchor="t"/>
          <a:lstStyle/>
          <a:p>
            <a:pPr algn="l">
              <a:lnSpc>
                <a:spcPct val="150000"/>
              </a:lnSpc>
            </a:pPr>
            <a:r>
              <a:rPr kumimoji="1" lang="en-US" altLang="zh-CN" dirty="0">
                <a:ln w="12700">
                  <a:noFill/>
                </a:ln>
                <a:solidFill>
                  <a:srgbClr val="595959">
                    <a:alpha val="100000"/>
                  </a:srgbClr>
                </a:solidFill>
                <a:latin typeface="Source Han Sans"/>
                <a:ea typeface="Source Han Sans"/>
                <a:cs typeface="Source Han Sans"/>
              </a:rPr>
              <a:t>Several experiments are currently searching for 0νββ decay of 100Mo, including </a:t>
            </a:r>
            <a:r>
              <a:rPr kumimoji="1" lang="en-US" altLang="zh-CN" dirty="0" err="1">
                <a:ln w="12700">
                  <a:noFill/>
                </a:ln>
                <a:solidFill>
                  <a:srgbClr val="595959">
                    <a:alpha val="100000"/>
                  </a:srgbClr>
                </a:solidFill>
                <a:latin typeface="Source Han Sans"/>
                <a:ea typeface="Source Han Sans"/>
                <a:cs typeface="Source Han Sans"/>
              </a:rPr>
              <a:t>AMoRE</a:t>
            </a:r>
            <a:r>
              <a:rPr kumimoji="1" lang="en-US" altLang="zh-CN" dirty="0">
                <a:ln w="12700">
                  <a:noFill/>
                </a:ln>
                <a:solidFill>
                  <a:srgbClr val="595959">
                    <a:alpha val="100000"/>
                  </a:srgbClr>
                </a:solidFill>
                <a:latin typeface="Source Han Sans"/>
                <a:ea typeface="Source Han Sans"/>
                <a:cs typeface="Source Han Sans"/>
              </a:rPr>
              <a:t>, NEMO 3, CUPID- Mo, and the future ton- scale CUPID experiment. 
However, the detection of 0νββ decay is extremely challenging due to the extremely long half- life of the process and the need to suppress background noise. </a:t>
            </a:r>
            <a:endParaRPr kumimoji="1" lang="zh-CN" altLang="en-US" dirty="0"/>
          </a:p>
        </p:txBody>
      </p:sp>
      <p:sp>
        <p:nvSpPr>
          <p:cNvPr id="11" name="标题 1"/>
          <p:cNvSpPr txBox="1"/>
          <p:nvPr/>
        </p:nvSpPr>
        <p:spPr>
          <a:xfrm>
            <a:off x="7482283" y="2050741"/>
            <a:ext cx="3811617" cy="360000"/>
          </a:xfrm>
          <a:prstGeom prst="rect">
            <a:avLst/>
          </a:prstGeom>
          <a:noFill/>
          <a:ln>
            <a:noFill/>
          </a:ln>
        </p:spPr>
        <p:txBody>
          <a:bodyPr vert="horz" wrap="square" lIns="0" tIns="0" rIns="0" bIns="0" rtlCol="0" anchor="ctr"/>
          <a:lstStyle/>
          <a:p>
            <a:pPr algn="l">
              <a:lnSpc>
                <a:spcPct val="130000"/>
              </a:lnSpc>
            </a:pPr>
            <a:r>
              <a:rPr kumimoji="1" lang="en-US" altLang="zh-CN" sz="1354">
                <a:ln w="12700">
                  <a:noFill/>
                </a:ln>
                <a:solidFill>
                  <a:srgbClr val="262626">
                    <a:alpha val="100000"/>
                  </a:srgbClr>
                </a:solidFill>
                <a:latin typeface="Source Han Sans CN Bold"/>
                <a:ea typeface="Source Han Sans CN Bold"/>
                <a:cs typeface="Source Han Sans CN Bold"/>
              </a:rPr>
              <a:t>Current Experimental Efforts and Challenges</a:t>
            </a:r>
            <a:endParaRPr kumimoji="1" lang="zh-CN" altLang="en-US"/>
          </a:p>
        </p:txBody>
      </p:sp>
      <p:sp>
        <p:nvSpPr>
          <p:cNvPr id="12" name="标题 1"/>
          <p:cNvSpPr txBox="1"/>
          <p:nvPr/>
        </p:nvSpPr>
        <p:spPr>
          <a:xfrm>
            <a:off x="6608499" y="2050741"/>
            <a:ext cx="540000" cy="360000"/>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3"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Source Han Sans CN Bold"/>
                <a:ea typeface="Source Han Sans CN Bold"/>
                <a:cs typeface="Source Han Sans CN Bold"/>
              </a:rPr>
              <a:t>Motivation for Studying Double-β Decay</a:t>
            </a:r>
            <a:endParaRPr kumimoji="1" lang="zh-CN" altLang="en-US" dirty="0"/>
          </a:p>
        </p:txBody>
      </p:sp>
      <p:sp>
        <p:nvSpPr>
          <p:cNvPr id="14"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6" name="标题 1"/>
          <p:cNvCxnSpPr/>
          <p:nvPr/>
        </p:nvCxnSpPr>
        <p:spPr>
          <a:xfrm>
            <a:off x="565150" y="958632"/>
            <a:ext cx="11049001" cy="0"/>
          </a:xfrm>
          <a:prstGeom prst="line">
            <a:avLst/>
          </a:prstGeom>
          <a:noFill/>
          <a:ln w="6350" cap="flat">
            <a:solidFill>
              <a:schemeClr val="accent1"/>
            </a:solidFill>
            <a:miter/>
          </a:ln>
        </p:spPr>
      </p:cxnSp>
      <p:sp>
        <p:nvSpPr>
          <p:cNvPr id="19" name="文本框 18">
            <a:extLst>
              <a:ext uri="{FF2B5EF4-FFF2-40B4-BE49-F238E27FC236}">
                <a16:creationId xmlns:a16="http://schemas.microsoft.com/office/drawing/2014/main" id="{DB1A1770-26AF-BCE4-3911-E91E74BD8013}"/>
              </a:ext>
            </a:extLst>
          </p:cNvPr>
          <p:cNvSpPr txBox="1"/>
          <p:nvPr/>
        </p:nvSpPr>
        <p:spPr>
          <a:xfrm>
            <a:off x="565151" y="1101476"/>
            <a:ext cx="9166678" cy="923330"/>
          </a:xfrm>
          <a:prstGeom prst="rect">
            <a:avLst/>
          </a:prstGeom>
          <a:noFill/>
        </p:spPr>
        <p:txBody>
          <a:bodyPr wrap="square" rtlCol="0">
            <a:spAutoFit/>
          </a:bodyPr>
          <a:lstStyle/>
          <a:p>
            <a:r>
              <a:rPr lang="en-US" altLang="zh-CN" sz="1800" b="0" i="0" dirty="0">
                <a:solidFill>
                  <a:srgbClr val="000000"/>
                </a:solidFill>
                <a:effectLst/>
                <a:latin typeface="Times-Roman"/>
              </a:rPr>
              <a:t>Between the late 1990s and the early 2000s, the observation that solar and atmospheric neutrinos oscillate has indicated that these elusive particles have nonzero mass.</a:t>
            </a:r>
            <a:br>
              <a:rPr lang="en-US" altLang="zh-CN" dirty="0"/>
            </a:br>
            <a:endParaRPr lang="zh-CN" altLang="en-US" dirty="0"/>
          </a:p>
        </p:txBody>
      </p:sp>
      <p:sp>
        <p:nvSpPr>
          <p:cNvPr id="17" name="标题 1">
            <a:extLst>
              <a:ext uri="{FF2B5EF4-FFF2-40B4-BE49-F238E27FC236}">
                <a16:creationId xmlns:a16="http://schemas.microsoft.com/office/drawing/2014/main" id="{BDE26839-8E82-4C26-41E8-A5336E44DF75}"/>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标题 1"/>
          <p:cNvSpPr txBox="1"/>
          <p:nvPr/>
        </p:nvSpPr>
        <p:spPr>
          <a:xfrm>
            <a:off x="4027933" y="1401062"/>
            <a:ext cx="4132742" cy="4132742"/>
          </a:xfrm>
          <a:prstGeom prst="ellipse">
            <a:avLst/>
          </a:prstGeom>
          <a:gradFill>
            <a:gsLst>
              <a:gs pos="51000">
                <a:schemeClr val="tx1">
                  <a:lumMod val="85000"/>
                  <a:lumOff val="15000"/>
                  <a:alpha val="0"/>
                </a:schemeClr>
              </a:gs>
              <a:gs pos="100000">
                <a:schemeClr val="tx1">
                  <a:lumMod val="85000"/>
                  <a:lumOff val="15000"/>
                  <a:alpha val="10000"/>
                </a:schemeClr>
              </a:gs>
            </a:gsLst>
            <a:path path="circle">
              <a:fillToRect l="50000" t="50000" r="50000" b="50000"/>
            </a:path>
            <a:tileRect/>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4418505" y="1791634"/>
            <a:ext cx="3351598" cy="3351598"/>
          </a:xfrm>
          <a:prstGeom prst="ellipse">
            <a:avLst/>
          </a:prstGeom>
          <a:solidFill>
            <a:schemeClr val="bg1"/>
          </a:solidFill>
          <a:ln w="12700" cap="sq">
            <a:noFill/>
            <a:miter/>
          </a:ln>
          <a:effectLst>
            <a:outerShdw blurRad="254000" dist="101600" dir="5400000" sx="98000" sy="98000" algn="ctr" rotWithShape="0">
              <a:schemeClr val="tx1">
                <a:alpha val="1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rot="10800000" flipV="1">
            <a:off x="7418444" y="2956345"/>
            <a:ext cx="953600" cy="953600"/>
          </a:xfrm>
          <a:prstGeom prst="ellipse">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rot="10800000" flipV="1">
            <a:off x="3834424" y="2956343"/>
            <a:ext cx="953600" cy="953600"/>
          </a:xfrm>
          <a:prstGeom prst="ellipse">
            <a:avLst/>
          </a:prstGeom>
          <a:gradFill>
            <a:gsLst>
              <a:gs pos="0">
                <a:schemeClr val="accent1">
                  <a:lumMod val="100000"/>
                </a:schemeClr>
              </a:gs>
              <a:gs pos="100000">
                <a:schemeClr val="accent1">
                  <a:lumMod val="90000"/>
                </a:schemeClr>
              </a:gs>
            </a:gsLst>
            <a:lin ang="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510608" y="1163441"/>
            <a:ext cx="3071727" cy="647861"/>
          </a:xfrm>
          <a:prstGeom prst="rect">
            <a:avLst/>
          </a:prstGeom>
          <a:noFill/>
          <a:ln>
            <a:noFill/>
          </a:ln>
        </p:spPr>
        <p:txBody>
          <a:bodyPr vert="horz" wrap="square" lIns="91440" tIns="45720" rIns="91440" bIns="45720" rtlCol="0" anchor="b"/>
          <a:lstStyle/>
          <a:p>
            <a:pPr algn="r">
              <a:lnSpc>
                <a:spcPct val="110000"/>
              </a:lnSpc>
            </a:pPr>
            <a:r>
              <a:rPr kumimoji="1" lang="en-US" altLang="zh-CN" sz="1600" dirty="0">
                <a:ln w="12700">
                  <a:noFill/>
                </a:ln>
                <a:solidFill>
                  <a:srgbClr val="262626">
                    <a:alpha val="100000"/>
                  </a:srgbClr>
                </a:solidFill>
                <a:latin typeface="Source Han Sans CN Bold"/>
                <a:ea typeface="Source Han Sans CN Bold"/>
                <a:cs typeface="Source Han Sans CN Bold"/>
              </a:rPr>
              <a:t>Overview of Previous Models and Approaches</a:t>
            </a:r>
            <a:endParaRPr kumimoji="1" lang="zh-CN" altLang="en-US" dirty="0"/>
          </a:p>
        </p:txBody>
      </p:sp>
      <p:sp>
        <p:nvSpPr>
          <p:cNvPr id="8" name="标题 1"/>
          <p:cNvSpPr txBox="1"/>
          <p:nvPr/>
        </p:nvSpPr>
        <p:spPr>
          <a:xfrm>
            <a:off x="245654" y="2082766"/>
            <a:ext cx="3537282" cy="3921123"/>
          </a:xfrm>
          <a:prstGeom prst="rect">
            <a:avLst/>
          </a:prstGeom>
          <a:noFill/>
          <a:ln>
            <a:noFill/>
          </a:ln>
        </p:spPr>
        <p:txBody>
          <a:bodyPr vert="horz" wrap="square" lIns="91440" tIns="45720" rIns="91440" bIns="45720" rtlCol="0" anchor="t"/>
          <a:lstStyle/>
          <a:p>
            <a:pPr>
              <a:lnSpc>
                <a:spcPct val="130000"/>
              </a:lnSpc>
            </a:pPr>
            <a:r>
              <a:rPr kumimoji="1" lang="en-US" altLang="zh-CN" sz="1400" dirty="0">
                <a:ln w="12700">
                  <a:noFill/>
                </a:ln>
                <a:solidFill>
                  <a:srgbClr val="262626">
                    <a:alpha val="100000"/>
                  </a:srgbClr>
                </a:solidFill>
                <a:latin typeface="Source Han Sans"/>
                <a:ea typeface="Source Han Sans"/>
                <a:cs typeface="Source Han Sans"/>
              </a:rPr>
              <a:t>Various nuclear structure models have been employed to study double- β decay, including the interacting boson model (IBM), quasiparticle random- phase approximation (QRPA), energy density functional (EDF) methods, covariant density functional theory, and the shell model.</a:t>
            </a:r>
          </a:p>
          <a:p>
            <a:pPr>
              <a:lnSpc>
                <a:spcPct val="130000"/>
              </a:lnSpc>
            </a:pPr>
            <a:r>
              <a:rPr kumimoji="1" lang="en-US" altLang="zh-CN" sz="1400" dirty="0">
                <a:ln w="12700">
                  <a:noFill/>
                </a:ln>
                <a:solidFill>
                  <a:srgbClr val="262626">
                    <a:alpha val="100000"/>
                  </a:srgbClr>
                </a:solidFill>
                <a:latin typeface="Source Han Sans"/>
                <a:ea typeface="Source Han Sans"/>
                <a:cs typeface="Source Han Sans"/>
              </a:rPr>
              <a:t>
Each model has its strengths and limitations. These models often rely on empirical adjustments or approximations that may limit their predictive power</a:t>
            </a:r>
            <a:r>
              <a:rPr kumimoji="1" lang="en-US" altLang="zh-CN" sz="1400" dirty="0">
                <a:ln w="12700">
                  <a:noFill/>
                </a:ln>
                <a:solidFill>
                  <a:schemeClr val="bg1">
                    <a:lumMod val="95000"/>
                  </a:schemeClr>
                </a:solidFill>
                <a:latin typeface="Source Han Sans"/>
                <a:ea typeface="Source Han Sans"/>
                <a:cs typeface="Source Han Sans"/>
              </a:rPr>
              <a:t>. </a:t>
            </a:r>
            <a:r>
              <a:rPr kumimoji="1" lang="en-US" altLang="zh-CN" sz="1400" dirty="0">
                <a:ln w="12700">
                  <a:noFill/>
                </a:ln>
                <a:solidFill>
                  <a:schemeClr val="bg1"/>
                </a:solidFill>
                <a:latin typeface="Source Han Sans"/>
                <a:ea typeface="Source Han Sans"/>
                <a:cs typeface="Source Han Sans"/>
              </a:rPr>
              <a:t>For example, the IBM is well- suited for describing collective properties of nuclei, while the QRPA provides a microscopic description of the decay process. </a:t>
            </a:r>
            <a:endParaRPr kumimoji="1" lang="zh-CN" altLang="en-US" sz="1400" dirty="0">
              <a:solidFill>
                <a:schemeClr val="bg1"/>
              </a:solidFill>
            </a:endParaRPr>
          </a:p>
        </p:txBody>
      </p:sp>
      <p:sp>
        <p:nvSpPr>
          <p:cNvPr id="9" name="标题 1"/>
          <p:cNvSpPr txBox="1"/>
          <p:nvPr/>
        </p:nvSpPr>
        <p:spPr>
          <a:xfrm>
            <a:off x="4027933" y="1401062"/>
            <a:ext cx="4132742" cy="4132742"/>
          </a:xfrm>
          <a:prstGeom prst="arc">
            <a:avLst>
              <a:gd name="adj1" fmla="val 17260450"/>
              <a:gd name="adj2" fmla="val 18104915"/>
            </a:avLst>
          </a:prstGeom>
          <a:noFill/>
          <a:ln w="12700" cap="sq">
            <a:gradFill>
              <a:gsLst>
                <a:gs pos="0">
                  <a:schemeClr val="accent1">
                    <a:lumMod val="5000"/>
                    <a:lumOff val="95000"/>
                  </a:schemeClr>
                </a:gs>
                <a:gs pos="72000">
                  <a:schemeClr val="accent1">
                    <a:lumMod val="75000"/>
                  </a:schemeClr>
                </a:gs>
              </a:gsLst>
              <a:lin ang="5400000" scaled="0"/>
            </a:gradFill>
            <a:miter/>
            <a:headEnd type="none"/>
            <a:tailEnd type="arrow"/>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flipH="1" flipV="1">
            <a:off x="4029629" y="1401062"/>
            <a:ext cx="4132742" cy="4132742"/>
          </a:xfrm>
          <a:prstGeom prst="arc">
            <a:avLst>
              <a:gd name="adj1" fmla="val 15011662"/>
              <a:gd name="adj2" fmla="val 20177779"/>
            </a:avLst>
          </a:prstGeom>
          <a:noFill/>
          <a:ln w="12700" cap="sq">
            <a:gradFill>
              <a:gsLst>
                <a:gs pos="0">
                  <a:schemeClr val="accent2">
                    <a:lumMod val="20000"/>
                    <a:lumOff val="80000"/>
                    <a:alpha val="0"/>
                  </a:schemeClr>
                </a:gs>
                <a:gs pos="72000">
                  <a:schemeClr val="accent2"/>
                </a:gs>
              </a:gsLst>
              <a:lin ang="5400000" scaled="0"/>
            </a:gradFill>
            <a:miter/>
            <a:headEnd type="none"/>
            <a:tailEnd type="arrow"/>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rot="5159423" flipH="1" flipV="1">
            <a:off x="4029629" y="1401062"/>
            <a:ext cx="4132742" cy="4132742"/>
          </a:xfrm>
          <a:prstGeom prst="arc">
            <a:avLst>
              <a:gd name="adj1" fmla="val 17260450"/>
              <a:gd name="adj2" fmla="val 4533417"/>
            </a:avLst>
          </a:prstGeom>
          <a:noFill/>
          <a:ln w="12700" cap="sq">
            <a:gradFill>
              <a:gsLst>
                <a:gs pos="0">
                  <a:schemeClr val="accent1">
                    <a:lumMod val="5000"/>
                    <a:lumOff val="95000"/>
                  </a:schemeClr>
                </a:gs>
                <a:gs pos="72000">
                  <a:schemeClr val="accent1">
                    <a:lumMod val="75000"/>
                  </a:schemeClr>
                </a:gs>
              </a:gsLst>
              <a:lin ang="5400000" scaled="0"/>
            </a:gradFill>
            <a:miter/>
            <a:headEnd type="none"/>
            <a:tailEnd type="arrow"/>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rot="5159423">
            <a:off x="4029629" y="1401062"/>
            <a:ext cx="4132742" cy="4132742"/>
          </a:xfrm>
          <a:prstGeom prst="arc">
            <a:avLst>
              <a:gd name="adj1" fmla="val 17260450"/>
              <a:gd name="adj2" fmla="val 17728042"/>
            </a:avLst>
          </a:prstGeom>
          <a:noFill/>
          <a:ln w="12700" cap="sq">
            <a:gradFill>
              <a:gsLst>
                <a:gs pos="0">
                  <a:schemeClr val="accent2">
                    <a:lumMod val="20000"/>
                    <a:lumOff val="80000"/>
                    <a:alpha val="0"/>
                  </a:schemeClr>
                </a:gs>
                <a:gs pos="72000">
                  <a:schemeClr val="accent2"/>
                </a:gs>
              </a:gsLst>
              <a:lin ang="5400000" scaled="0"/>
            </a:gradFill>
            <a:miter/>
            <a:headEnd type="none"/>
            <a:tailEnd type="arrow"/>
          </a:ln>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7712524" y="3260926"/>
            <a:ext cx="365442" cy="344438"/>
          </a:xfrm>
          <a:custGeom>
            <a:avLst/>
            <a:gdLst>
              <a:gd name="connsiteX0" fmla="*/ 565749 w 763907"/>
              <a:gd name="connsiteY0" fmla="*/ 529546 h 720000"/>
              <a:gd name="connsiteX1" fmla="*/ 585849 w 763907"/>
              <a:gd name="connsiteY1" fmla="*/ 537865 h 720000"/>
              <a:gd name="connsiteX2" fmla="*/ 698960 w 763907"/>
              <a:gd name="connsiteY2" fmla="*/ 650977 h 720000"/>
              <a:gd name="connsiteX3" fmla="*/ 698960 w 763907"/>
              <a:gd name="connsiteY3" fmla="*/ 691178 h 720000"/>
              <a:gd name="connsiteX4" fmla="*/ 678860 w 763907"/>
              <a:gd name="connsiteY4" fmla="*/ 699521 h 720000"/>
              <a:gd name="connsiteX5" fmla="*/ 658760 w 763907"/>
              <a:gd name="connsiteY5" fmla="*/ 691178 h 720000"/>
              <a:gd name="connsiteX6" fmla="*/ 545648 w 763907"/>
              <a:gd name="connsiteY6" fmla="*/ 578066 h 720000"/>
              <a:gd name="connsiteX7" fmla="*/ 545648 w 763907"/>
              <a:gd name="connsiteY7" fmla="*/ 537865 h 720000"/>
              <a:gd name="connsiteX8" fmla="*/ 565749 w 763907"/>
              <a:gd name="connsiteY8" fmla="*/ 529546 h 720000"/>
              <a:gd name="connsiteX9" fmla="*/ 565749 w 763907"/>
              <a:gd name="connsiteY9" fmla="*/ 359807 h 720000"/>
              <a:gd name="connsiteX10" fmla="*/ 735464 w 763907"/>
              <a:gd name="connsiteY10" fmla="*/ 359807 h 720000"/>
              <a:gd name="connsiteX11" fmla="*/ 763907 w 763907"/>
              <a:gd name="connsiteY11" fmla="*/ 388251 h 720000"/>
              <a:gd name="connsiteX12" fmla="*/ 735464 w 763907"/>
              <a:gd name="connsiteY12" fmla="*/ 416695 h 720000"/>
              <a:gd name="connsiteX13" fmla="*/ 565749 w 763907"/>
              <a:gd name="connsiteY13" fmla="*/ 416695 h 720000"/>
              <a:gd name="connsiteX14" fmla="*/ 537305 w 763907"/>
              <a:gd name="connsiteY14" fmla="*/ 388251 h 720000"/>
              <a:gd name="connsiteX15" fmla="*/ 565749 w 763907"/>
              <a:gd name="connsiteY15" fmla="*/ 359807 h 720000"/>
              <a:gd name="connsiteX16" fmla="*/ 678860 w 763907"/>
              <a:gd name="connsiteY16" fmla="*/ 77005 h 720000"/>
              <a:gd name="connsiteX17" fmla="*/ 698960 w 763907"/>
              <a:gd name="connsiteY17" fmla="*/ 85325 h 720000"/>
              <a:gd name="connsiteX18" fmla="*/ 698960 w 763907"/>
              <a:gd name="connsiteY18" fmla="*/ 125525 h 720000"/>
              <a:gd name="connsiteX19" fmla="*/ 585849 w 763907"/>
              <a:gd name="connsiteY19" fmla="*/ 238636 h 720000"/>
              <a:gd name="connsiteX20" fmla="*/ 565749 w 763907"/>
              <a:gd name="connsiteY20" fmla="*/ 246980 h 720000"/>
              <a:gd name="connsiteX21" fmla="*/ 545648 w 763907"/>
              <a:gd name="connsiteY21" fmla="*/ 238636 h 720000"/>
              <a:gd name="connsiteX22" fmla="*/ 545648 w 763907"/>
              <a:gd name="connsiteY22" fmla="*/ 198436 h 720000"/>
              <a:gd name="connsiteX23" fmla="*/ 658760 w 763907"/>
              <a:gd name="connsiteY23" fmla="*/ 85325 h 720000"/>
              <a:gd name="connsiteX24" fmla="*/ 678860 w 763907"/>
              <a:gd name="connsiteY24" fmla="*/ 77005 h 720000"/>
              <a:gd name="connsiteX25" fmla="*/ 362802 w 763907"/>
              <a:gd name="connsiteY25" fmla="*/ 5 h 720000"/>
              <a:gd name="connsiteX26" fmla="*/ 422012 w 763907"/>
              <a:gd name="connsiteY26" fmla="*/ 16490 h 720000"/>
              <a:gd name="connsiteX27" fmla="*/ 481080 w 763907"/>
              <a:gd name="connsiteY27" fmla="*/ 119457 h 720000"/>
              <a:gd name="connsiteX28" fmla="*/ 481080 w 763907"/>
              <a:gd name="connsiteY28" fmla="*/ 600631 h 720000"/>
              <a:gd name="connsiteX29" fmla="*/ 422012 w 763907"/>
              <a:gd name="connsiteY29" fmla="*/ 703598 h 720000"/>
              <a:gd name="connsiteX30" fmla="*/ 361806 w 763907"/>
              <a:gd name="connsiteY30" fmla="*/ 720000 h 720000"/>
              <a:gd name="connsiteX31" fmla="*/ 303306 w 763907"/>
              <a:gd name="connsiteY31" fmla="*/ 704546 h 720000"/>
              <a:gd name="connsiteX32" fmla="*/ 60870 w 763907"/>
              <a:gd name="connsiteY32" fmla="*/ 568300 h 720000"/>
              <a:gd name="connsiteX33" fmla="*/ 0 w 763907"/>
              <a:gd name="connsiteY33" fmla="*/ 464291 h 720000"/>
              <a:gd name="connsiteX34" fmla="*/ 0 w 763907"/>
              <a:gd name="connsiteY34" fmla="*/ 255702 h 720000"/>
              <a:gd name="connsiteX35" fmla="*/ 60870 w 763907"/>
              <a:gd name="connsiteY35" fmla="*/ 151693 h 720000"/>
              <a:gd name="connsiteX36" fmla="*/ 303306 w 763907"/>
              <a:gd name="connsiteY36" fmla="*/ 15447 h 720000"/>
              <a:gd name="connsiteX37" fmla="*/ 362802 w 763907"/>
              <a:gd name="connsiteY37" fmla="*/ 5 h 720000"/>
            </a:gdLst>
            <a:ahLst/>
            <a:cxnLst/>
            <a:rect l="l" t="t" r="r" b="b"/>
            <a:pathLst>
              <a:path w="763907" h="720000">
                <a:moveTo>
                  <a:pt x="565749" y="529546"/>
                </a:moveTo>
                <a:cubicBezTo>
                  <a:pt x="573025" y="529546"/>
                  <a:pt x="580302" y="532319"/>
                  <a:pt x="585849" y="537865"/>
                </a:cubicBezTo>
                <a:lnTo>
                  <a:pt x="698960" y="650977"/>
                </a:lnTo>
                <a:cubicBezTo>
                  <a:pt x="710054" y="662070"/>
                  <a:pt x="710054" y="680084"/>
                  <a:pt x="698960" y="691178"/>
                </a:cubicBezTo>
                <a:cubicBezTo>
                  <a:pt x="693461" y="696677"/>
                  <a:pt x="686161" y="699521"/>
                  <a:pt x="678860" y="699521"/>
                </a:cubicBezTo>
                <a:cubicBezTo>
                  <a:pt x="671560" y="699521"/>
                  <a:pt x="664259" y="696771"/>
                  <a:pt x="658760" y="691178"/>
                </a:cubicBezTo>
                <a:lnTo>
                  <a:pt x="545648" y="578066"/>
                </a:lnTo>
                <a:cubicBezTo>
                  <a:pt x="534555" y="566973"/>
                  <a:pt x="534555" y="548959"/>
                  <a:pt x="545648" y="537865"/>
                </a:cubicBezTo>
                <a:cubicBezTo>
                  <a:pt x="551195" y="532319"/>
                  <a:pt x="558471" y="529546"/>
                  <a:pt x="565749" y="529546"/>
                </a:cubicBezTo>
                <a:close/>
                <a:moveTo>
                  <a:pt x="565749" y="359807"/>
                </a:moveTo>
                <a:lnTo>
                  <a:pt x="735464" y="359807"/>
                </a:lnTo>
                <a:cubicBezTo>
                  <a:pt x="751202" y="359807"/>
                  <a:pt x="763907" y="372512"/>
                  <a:pt x="763907" y="388251"/>
                </a:cubicBezTo>
                <a:cubicBezTo>
                  <a:pt x="763907" y="403990"/>
                  <a:pt x="751107" y="416695"/>
                  <a:pt x="735464" y="416695"/>
                </a:cubicBezTo>
                <a:lnTo>
                  <a:pt x="565749" y="416695"/>
                </a:lnTo>
                <a:cubicBezTo>
                  <a:pt x="550010" y="416695"/>
                  <a:pt x="537305" y="403990"/>
                  <a:pt x="537305" y="388251"/>
                </a:cubicBezTo>
                <a:cubicBezTo>
                  <a:pt x="537305" y="372512"/>
                  <a:pt x="550010" y="359807"/>
                  <a:pt x="565749" y="359807"/>
                </a:cubicBezTo>
                <a:close/>
                <a:moveTo>
                  <a:pt x="678860" y="77005"/>
                </a:moveTo>
                <a:cubicBezTo>
                  <a:pt x="686137" y="77005"/>
                  <a:pt x="693414" y="79778"/>
                  <a:pt x="698960" y="85325"/>
                </a:cubicBezTo>
                <a:cubicBezTo>
                  <a:pt x="710054" y="96418"/>
                  <a:pt x="710054" y="114432"/>
                  <a:pt x="698960" y="125525"/>
                </a:cubicBezTo>
                <a:lnTo>
                  <a:pt x="585849" y="238636"/>
                </a:lnTo>
                <a:cubicBezTo>
                  <a:pt x="580350" y="244231"/>
                  <a:pt x="573049" y="246980"/>
                  <a:pt x="565749" y="246980"/>
                </a:cubicBezTo>
                <a:cubicBezTo>
                  <a:pt x="558448" y="246980"/>
                  <a:pt x="551147" y="244231"/>
                  <a:pt x="545648" y="238636"/>
                </a:cubicBezTo>
                <a:cubicBezTo>
                  <a:pt x="534555" y="227543"/>
                  <a:pt x="534555" y="209529"/>
                  <a:pt x="545648" y="198436"/>
                </a:cubicBezTo>
                <a:lnTo>
                  <a:pt x="658760" y="85325"/>
                </a:lnTo>
                <a:cubicBezTo>
                  <a:pt x="664306" y="79778"/>
                  <a:pt x="671583" y="77005"/>
                  <a:pt x="678860" y="77005"/>
                </a:cubicBezTo>
                <a:close/>
                <a:moveTo>
                  <a:pt x="362802" y="5"/>
                </a:moveTo>
                <a:cubicBezTo>
                  <a:pt x="383186" y="183"/>
                  <a:pt x="403524" y="5682"/>
                  <a:pt x="422012" y="16490"/>
                </a:cubicBezTo>
                <a:cubicBezTo>
                  <a:pt x="458989" y="38108"/>
                  <a:pt x="481080" y="76601"/>
                  <a:pt x="481080" y="119457"/>
                </a:cubicBezTo>
                <a:lnTo>
                  <a:pt x="481080" y="600631"/>
                </a:lnTo>
                <a:cubicBezTo>
                  <a:pt x="481080" y="643486"/>
                  <a:pt x="458989" y="681980"/>
                  <a:pt x="422012" y="703598"/>
                </a:cubicBezTo>
                <a:cubicBezTo>
                  <a:pt x="403240" y="714501"/>
                  <a:pt x="382475" y="720000"/>
                  <a:pt x="361806" y="720000"/>
                </a:cubicBezTo>
                <a:cubicBezTo>
                  <a:pt x="341706" y="720000"/>
                  <a:pt x="321700" y="714881"/>
                  <a:pt x="303306" y="704546"/>
                </a:cubicBezTo>
                <a:lnTo>
                  <a:pt x="60870" y="568300"/>
                </a:lnTo>
                <a:cubicBezTo>
                  <a:pt x="23324" y="547157"/>
                  <a:pt x="0" y="507336"/>
                  <a:pt x="0" y="464291"/>
                </a:cubicBezTo>
                <a:lnTo>
                  <a:pt x="0" y="255702"/>
                </a:lnTo>
                <a:cubicBezTo>
                  <a:pt x="0" y="212657"/>
                  <a:pt x="23324" y="172742"/>
                  <a:pt x="60870" y="151693"/>
                </a:cubicBezTo>
                <a:lnTo>
                  <a:pt x="303306" y="15447"/>
                </a:lnTo>
                <a:cubicBezTo>
                  <a:pt x="321984" y="4970"/>
                  <a:pt x="342417" y="-173"/>
                  <a:pt x="362802" y="5"/>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4118624" y="3224513"/>
            <a:ext cx="385198" cy="417262"/>
          </a:xfrm>
          <a:custGeom>
            <a:avLst/>
            <a:gdLst>
              <a:gd name="connsiteX0" fmla="*/ 332293 w 664672"/>
              <a:gd name="connsiteY0" fmla="*/ 387672 h 720001"/>
              <a:gd name="connsiteX1" fmla="*/ 660804 w 664672"/>
              <a:gd name="connsiteY1" fmla="*/ 598902 h 720001"/>
              <a:gd name="connsiteX2" fmla="*/ 563560 w 664672"/>
              <a:gd name="connsiteY2" fmla="*/ 720001 h 720001"/>
              <a:gd name="connsiteX3" fmla="*/ 101112 w 664672"/>
              <a:gd name="connsiteY3" fmla="*/ 720001 h 720001"/>
              <a:gd name="connsiteX4" fmla="*/ 3868 w 664672"/>
              <a:gd name="connsiteY4" fmla="*/ 598902 h 720001"/>
              <a:gd name="connsiteX5" fmla="*/ 332293 w 664672"/>
              <a:gd name="connsiteY5" fmla="*/ 387672 h 720001"/>
              <a:gd name="connsiteX6" fmla="*/ 332293 w 664672"/>
              <a:gd name="connsiteY6" fmla="*/ 0 h 720001"/>
              <a:gd name="connsiteX7" fmla="*/ 509517 w 664672"/>
              <a:gd name="connsiteY7" fmla="*/ 177224 h 720001"/>
              <a:gd name="connsiteX8" fmla="*/ 332293 w 664672"/>
              <a:gd name="connsiteY8" fmla="*/ 354448 h 720001"/>
              <a:gd name="connsiteX9" fmla="*/ 155069 w 664672"/>
              <a:gd name="connsiteY9" fmla="*/ 177224 h 720001"/>
              <a:gd name="connsiteX10" fmla="*/ 332293 w 664672"/>
              <a:gd name="connsiteY10" fmla="*/ 0 h 720001"/>
            </a:gdLst>
            <a:ahLst/>
            <a:cxnLst/>
            <a:rect l="l" t="t" r="r" b="b"/>
            <a:pathLst>
              <a:path w="664672" h="720001">
                <a:moveTo>
                  <a:pt x="332293" y="387672"/>
                </a:moveTo>
                <a:cubicBezTo>
                  <a:pt x="550549" y="387672"/>
                  <a:pt x="628448" y="491162"/>
                  <a:pt x="660804" y="598902"/>
                </a:cubicBezTo>
                <a:cubicBezTo>
                  <a:pt x="679021" y="659624"/>
                  <a:pt x="630616" y="720001"/>
                  <a:pt x="563560" y="720001"/>
                </a:cubicBezTo>
                <a:lnTo>
                  <a:pt x="101112" y="720001"/>
                </a:lnTo>
                <a:cubicBezTo>
                  <a:pt x="34057" y="720001"/>
                  <a:pt x="-14348" y="659624"/>
                  <a:pt x="3868" y="598902"/>
                </a:cubicBezTo>
                <a:cubicBezTo>
                  <a:pt x="36138" y="491162"/>
                  <a:pt x="114037" y="387672"/>
                  <a:pt x="332293" y="387672"/>
                </a:cubicBezTo>
                <a:close/>
                <a:moveTo>
                  <a:pt x="332293" y="0"/>
                </a:moveTo>
                <a:cubicBezTo>
                  <a:pt x="430230" y="0"/>
                  <a:pt x="509604" y="79287"/>
                  <a:pt x="509517" y="177224"/>
                </a:cubicBezTo>
                <a:cubicBezTo>
                  <a:pt x="509517" y="275074"/>
                  <a:pt x="430144" y="354448"/>
                  <a:pt x="332293" y="354448"/>
                </a:cubicBezTo>
                <a:cubicBezTo>
                  <a:pt x="234442" y="354448"/>
                  <a:pt x="155069" y="275074"/>
                  <a:pt x="155069" y="177224"/>
                </a:cubicBezTo>
                <a:cubicBezTo>
                  <a:pt x="155069" y="79287"/>
                  <a:pt x="234442" y="0"/>
                  <a:pt x="332293"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8462252" y="1236520"/>
            <a:ext cx="3064481" cy="647861"/>
          </a:xfrm>
          <a:prstGeom prst="rect">
            <a:avLst/>
          </a:prstGeom>
          <a:noFill/>
          <a:ln>
            <a:noFill/>
          </a:ln>
        </p:spPr>
        <p:txBody>
          <a:bodyPr vert="horz" wrap="square" lIns="91440" tIns="45720" rIns="91440" bIns="45720" rtlCol="0" anchor="b"/>
          <a:lstStyle/>
          <a:p>
            <a:pPr algn="l">
              <a:lnSpc>
                <a:spcPct val="110000"/>
              </a:lnSpc>
            </a:pPr>
            <a:r>
              <a:rPr kumimoji="1" lang="en-US" altLang="zh-CN" sz="1600" dirty="0">
                <a:ln w="12700">
                  <a:noFill/>
                </a:ln>
                <a:solidFill>
                  <a:srgbClr val="262626">
                    <a:alpha val="100000"/>
                  </a:srgbClr>
                </a:solidFill>
                <a:latin typeface="Source Han Sans CN Bold"/>
                <a:ea typeface="Source Han Sans CN Bold"/>
                <a:cs typeface="Source Han Sans CN Bold"/>
              </a:rPr>
              <a:t>Limitations of Previous Shell-Model Calculations</a:t>
            </a:r>
            <a:endParaRPr kumimoji="1" lang="zh-CN" altLang="en-US" dirty="0"/>
          </a:p>
        </p:txBody>
      </p:sp>
      <p:sp>
        <p:nvSpPr>
          <p:cNvPr id="16" name="标题 1"/>
          <p:cNvSpPr txBox="1"/>
          <p:nvPr/>
        </p:nvSpPr>
        <p:spPr>
          <a:xfrm>
            <a:off x="8462251" y="2361675"/>
            <a:ext cx="3409875" cy="2860494"/>
          </a:xfrm>
          <a:prstGeom prst="rect">
            <a:avLst/>
          </a:prstGeom>
          <a:noFill/>
          <a:ln>
            <a:noFill/>
          </a:ln>
        </p:spPr>
        <p:txBody>
          <a:bodyPr vert="horz" wrap="square" lIns="91440" tIns="45720" rIns="91440" bIns="45720" rtlCol="0" anchor="t"/>
          <a:lstStyle/>
          <a:p>
            <a:pPr algn="l">
              <a:lnSpc>
                <a:spcPct val="130000"/>
              </a:lnSpc>
            </a:pPr>
            <a:r>
              <a:rPr kumimoji="1" lang="en-US" altLang="zh-CN" sz="1400" dirty="0">
                <a:ln w="12700">
                  <a:noFill/>
                </a:ln>
                <a:solidFill>
                  <a:srgbClr val="262626">
                    <a:alpha val="100000"/>
                  </a:srgbClr>
                </a:solidFill>
                <a:latin typeface="Source Han Sans"/>
                <a:ea typeface="Source Han Sans"/>
                <a:cs typeface="Source Han Sans"/>
              </a:rPr>
              <a:t>Previous shell- model calculations for 100Mo have faced significant challenges due to the complex structure of Mo isotopes, characterized by shape coexistence and triaxiality softness.</a:t>
            </a:r>
          </a:p>
          <a:p>
            <a:pPr algn="l">
              <a:lnSpc>
                <a:spcPct val="130000"/>
              </a:lnSpc>
            </a:pPr>
            <a:r>
              <a:rPr kumimoji="1" lang="en-US" altLang="zh-CN" sz="1400" dirty="0">
                <a:ln w="12700">
                  <a:noFill/>
                </a:ln>
                <a:solidFill>
                  <a:srgbClr val="262626">
                    <a:alpha val="100000"/>
                  </a:srgbClr>
                </a:solidFill>
                <a:latin typeface="Source Han Sans"/>
                <a:ea typeface="Source Han Sans"/>
                <a:cs typeface="Source Han Sans"/>
              </a:rPr>
              <a:t>
The large number of valence nucleons involved in the decay </a:t>
            </a:r>
            <a:r>
              <a:rPr kumimoji="1" lang="en-US" altLang="zh-CN" sz="1400" dirty="0">
                <a:ln w="12700">
                  <a:noFill/>
                </a:ln>
                <a:latin typeface="Source Han Sans"/>
                <a:ea typeface="Source Han Sans"/>
                <a:cs typeface="Source Han Sans"/>
              </a:rPr>
              <a:t>makes the shell- model calculations computationally demanding. </a:t>
            </a:r>
            <a:r>
              <a:rPr kumimoji="1" lang="en-US" altLang="zh-CN" sz="1400" dirty="0">
                <a:ln w="12700">
                  <a:noFill/>
                </a:ln>
                <a:solidFill>
                  <a:schemeClr val="bg1"/>
                </a:solidFill>
                <a:latin typeface="Source Han Sans"/>
                <a:ea typeface="Source Han Sans"/>
                <a:cs typeface="Source Han Sans"/>
              </a:rPr>
              <a:t>and requires truncation of the model space.
The truncation process must be carefully designed to retain the essential physics while reducing the computational complexity. Previous studies have shown that the choice of model space and the method of truncation can significantly affect the results.</a:t>
            </a:r>
            <a:endParaRPr kumimoji="1" lang="zh-CN" altLang="en-US" sz="1400" dirty="0">
              <a:solidFill>
                <a:schemeClr val="bg1"/>
              </a:solidFill>
            </a:endParaRPr>
          </a:p>
        </p:txBody>
      </p:sp>
      <p:pic>
        <p:nvPicPr>
          <p:cNvPr id="17" name="图片 16"/>
          <p:cNvPicPr>
            <a:picLocks noChangeAspect="1"/>
          </p:cNvPicPr>
          <p:nvPr/>
        </p:nvPicPr>
        <p:blipFill>
          <a:blip r:embed="rId2">
            <a:alphaModFix/>
          </a:blip>
          <a:srcRect l="22012" r="22012"/>
          <a:stretch>
            <a:fillRect/>
          </a:stretch>
        </p:blipFill>
        <p:spPr>
          <a:xfrm>
            <a:off x="5063908" y="2437037"/>
            <a:ext cx="2060792" cy="2060792"/>
          </a:xfrm>
          <a:custGeom>
            <a:avLst/>
            <a:gdLst/>
            <a:ahLst/>
            <a:cxnLst/>
            <a:rect l="l" t="t" r="r" b="b"/>
            <a:pathLst>
              <a:path w="2057400" h="2057400">
                <a:moveTo>
                  <a:pt x="1030396" y="0"/>
                </a:moveTo>
                <a:cubicBezTo>
                  <a:pt x="1599468" y="0"/>
                  <a:pt x="2060792" y="461324"/>
                  <a:pt x="2060792" y="1030396"/>
                </a:cubicBezTo>
                <a:cubicBezTo>
                  <a:pt x="2060792" y="1599468"/>
                  <a:pt x="1599468" y="2060792"/>
                  <a:pt x="1030396" y="2060792"/>
                </a:cubicBezTo>
                <a:cubicBezTo>
                  <a:pt x="461324" y="2060792"/>
                  <a:pt x="0" y="1599468"/>
                  <a:pt x="0" y="1030396"/>
                </a:cubicBezTo>
                <a:cubicBezTo>
                  <a:pt x="0" y="461324"/>
                  <a:pt x="461324" y="0"/>
                  <a:pt x="1030396" y="0"/>
                </a:cubicBezTo>
                <a:close/>
              </a:path>
            </a:pathLst>
          </a:custGeom>
          <a:noFill/>
          <a:ln>
            <a:noFill/>
          </a:ln>
        </p:spPr>
      </p:pic>
      <p:sp>
        <p:nvSpPr>
          <p:cNvPr id="18"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Previous Theoretical Work</a:t>
            </a:r>
            <a:endParaRPr kumimoji="1" lang="zh-CN" altLang="en-US"/>
          </a:p>
        </p:txBody>
      </p:sp>
      <p:sp>
        <p:nvSpPr>
          <p:cNvPr id="19"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20"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21" name="标题 1"/>
          <p:cNvCxnSpPr/>
          <p:nvPr/>
        </p:nvCxnSpPr>
        <p:spPr>
          <a:xfrm>
            <a:off x="565150" y="958632"/>
            <a:ext cx="11049001" cy="0"/>
          </a:xfrm>
          <a:prstGeom prst="line">
            <a:avLst/>
          </a:prstGeom>
          <a:noFill/>
          <a:ln w="6350" cap="flat">
            <a:solidFill>
              <a:schemeClr val="accent1"/>
            </a:solidFill>
            <a:miter/>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flipH="1">
            <a:off x="0" y="0"/>
            <a:ext cx="12192000" cy="6858000"/>
          </a:xfrm>
          <a:prstGeom prst="rect">
            <a:avLst/>
          </a:prstGeom>
          <a:gradFill>
            <a:gsLst>
              <a:gs pos="0">
                <a:schemeClr val="accent1"/>
              </a:gs>
              <a:gs pos="100000">
                <a:schemeClr val="accent1">
                  <a:lumMod val="5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3" name="标题 1"/>
          <p:cNvSpPr txBox="1"/>
          <p:nvPr/>
        </p:nvSpPr>
        <p:spPr>
          <a:xfrm flipH="1">
            <a:off x="673121" y="622788"/>
            <a:ext cx="8215053" cy="5612425"/>
          </a:xfrm>
          <a:prstGeom prst="rect">
            <a:avLst/>
          </a:prstGeom>
          <a:solidFill>
            <a:schemeClr val="accent2"/>
          </a:solidFill>
          <a:ln w="12700" cap="sq">
            <a:noFill/>
            <a:miter/>
          </a:ln>
        </p:spPr>
        <p:txBody>
          <a:bodyPr vert="horz" wrap="square" lIns="0" tIns="0" rIns="0" bIns="0" rtlCol="0" anchor="ctr"/>
          <a:lstStyle/>
          <a:p>
            <a:pPr algn="ctr">
              <a:lnSpc>
                <a:spcPct val="110000"/>
              </a:lnSpc>
            </a:pPr>
            <a:endParaRPr kumimoji="1" lang="zh-CN" altLang="en-US"/>
          </a:p>
        </p:txBody>
      </p:sp>
      <p:pic>
        <p:nvPicPr>
          <p:cNvPr id="4" name="图片 3"/>
          <p:cNvPicPr>
            <a:picLocks noChangeAspect="1"/>
          </p:cNvPicPr>
          <p:nvPr/>
        </p:nvPicPr>
        <p:blipFill>
          <a:blip r:embed="rId2">
            <a:alphaModFix/>
          </a:blip>
          <a:srcRect t="722" b="722"/>
          <a:stretch>
            <a:fillRect/>
          </a:stretch>
        </p:blipFill>
        <p:spPr>
          <a:xfrm flipH="1">
            <a:off x="909352" y="847295"/>
            <a:ext cx="6955263" cy="5163410"/>
          </a:xfrm>
          <a:custGeom>
            <a:avLst/>
            <a:gdLst>
              <a:gd name="connsiteX0" fmla="*/ 8215053 w 8215053"/>
              <a:gd name="connsiteY0" fmla="*/ 0 h 5163410"/>
              <a:gd name="connsiteX1" fmla="*/ 0 w 8215053"/>
              <a:gd name="connsiteY1" fmla="*/ 0 h 5163410"/>
              <a:gd name="connsiteX2" fmla="*/ 0 w 8215053"/>
              <a:gd name="connsiteY2" fmla="*/ 5163410 h 5163410"/>
              <a:gd name="connsiteX3" fmla="*/ 8215053 w 8215053"/>
              <a:gd name="connsiteY3" fmla="*/ 5163410 h 5163410"/>
            </a:gdLst>
            <a:ahLst/>
            <a:cxnLst/>
            <a:rect l="l" t="t" r="r" b="b"/>
            <a:pathLst>
              <a:path w="8215053" h="5163410">
                <a:moveTo>
                  <a:pt x="8215053" y="0"/>
                </a:moveTo>
                <a:lnTo>
                  <a:pt x="0" y="0"/>
                </a:lnTo>
                <a:lnTo>
                  <a:pt x="0" y="5163410"/>
                </a:lnTo>
                <a:lnTo>
                  <a:pt x="8215053" y="5163410"/>
                </a:lnTo>
                <a:close/>
              </a:path>
            </a:pathLst>
          </a:custGeom>
          <a:noFill/>
          <a:ln>
            <a:noFill/>
          </a:ln>
        </p:spPr>
      </p:pic>
      <p:sp>
        <p:nvSpPr>
          <p:cNvPr id="5" name="标题 1"/>
          <p:cNvSpPr txBox="1"/>
          <p:nvPr/>
        </p:nvSpPr>
        <p:spPr>
          <a:xfrm flipH="1">
            <a:off x="5844538" y="0"/>
            <a:ext cx="6347461" cy="6858000"/>
          </a:xfrm>
          <a:custGeom>
            <a:avLst/>
            <a:gdLst>
              <a:gd name="connsiteX0" fmla="*/ 0 w 6347461"/>
              <a:gd name="connsiteY0" fmla="*/ 0 h 6858000"/>
              <a:gd name="connsiteX1" fmla="*/ 6347461 w 6347461"/>
              <a:gd name="connsiteY1" fmla="*/ 0 h 6858000"/>
              <a:gd name="connsiteX2" fmla="*/ 4632961 w 6347461"/>
              <a:gd name="connsiteY2" fmla="*/ 6858000 h 6858000"/>
              <a:gd name="connsiteX3" fmla="*/ 0 w 6347461"/>
              <a:gd name="connsiteY3" fmla="*/ 6858000 h 6858000"/>
            </a:gdLst>
            <a:ahLst/>
            <a:cxnLst/>
            <a:rect l="l" t="t" r="r" b="b"/>
            <a:pathLst>
              <a:path w="6347461" h="6858000">
                <a:moveTo>
                  <a:pt x="0" y="0"/>
                </a:moveTo>
                <a:lnTo>
                  <a:pt x="6347461" y="0"/>
                </a:lnTo>
                <a:lnTo>
                  <a:pt x="4632961" y="6858000"/>
                </a:lnTo>
                <a:lnTo>
                  <a:pt x="0" y="6858000"/>
                </a:lnTo>
                <a:close/>
              </a:path>
            </a:pathLst>
          </a:custGeom>
          <a:gradFill>
            <a:gsLst>
              <a:gs pos="0">
                <a:schemeClr val="accent2">
                  <a:lumMod val="40000"/>
                  <a:lumOff val="60000"/>
                </a:schemeClr>
              </a:gs>
              <a:gs pos="100000">
                <a:schemeClr val="bg1"/>
              </a:gs>
            </a:gsLst>
            <a:lin ang="10800000" scaled="0"/>
          </a:gradFill>
          <a:ln w="12700" cap="sq">
            <a:noFill/>
            <a:miter/>
          </a:ln>
          <a:effectLst>
            <a:outerShdw blurRad="127000" dist="127000" algn="l" rotWithShape="0">
              <a:schemeClr val="accent2">
                <a:lumMod val="50000"/>
                <a:alpha val="20000"/>
              </a:schemeClr>
            </a:outerShdw>
          </a:effectLst>
        </p:spPr>
        <p:txBody>
          <a:bodyPr vert="horz" wrap="square" lIns="0" tIns="0" rIns="0" bIns="0" rtlCol="0" anchor="ctr"/>
          <a:lstStyle/>
          <a:p>
            <a:pPr algn="ctr">
              <a:lnSpc>
                <a:spcPct val="110000"/>
              </a:lnSpc>
            </a:pPr>
            <a:endParaRPr kumimoji="1" lang="zh-CN" altLang="en-US"/>
          </a:p>
        </p:txBody>
      </p:sp>
      <p:sp>
        <p:nvSpPr>
          <p:cNvPr id="6" name="标题 1"/>
          <p:cNvSpPr txBox="1"/>
          <p:nvPr/>
        </p:nvSpPr>
        <p:spPr>
          <a:xfrm flipH="1">
            <a:off x="1824000" y="1386840"/>
            <a:ext cx="10368000" cy="4084320"/>
          </a:xfrm>
          <a:custGeom>
            <a:avLst/>
            <a:gdLst>
              <a:gd name="connsiteX0" fmla="*/ 0 w 8543501"/>
              <a:gd name="connsiteY0" fmla="*/ 0 h 3543300"/>
              <a:gd name="connsiteX1" fmla="*/ 8543501 w 8543501"/>
              <a:gd name="connsiteY1" fmla="*/ 0 h 3543300"/>
              <a:gd name="connsiteX2" fmla="*/ 7657676 w 8543501"/>
              <a:gd name="connsiteY2" fmla="*/ 3543300 h 3543300"/>
              <a:gd name="connsiteX3" fmla="*/ 0 w 8543501"/>
              <a:gd name="connsiteY3" fmla="*/ 3543300 h 3543300"/>
            </a:gdLst>
            <a:ahLst/>
            <a:cxnLst/>
            <a:rect l="l" t="t" r="r" b="b"/>
            <a:pathLst>
              <a:path w="8543501" h="3543300">
                <a:moveTo>
                  <a:pt x="0" y="0"/>
                </a:moveTo>
                <a:lnTo>
                  <a:pt x="8543501" y="0"/>
                </a:lnTo>
                <a:lnTo>
                  <a:pt x="7657676" y="3543300"/>
                </a:lnTo>
                <a:lnTo>
                  <a:pt x="0" y="3543300"/>
                </a:lnTo>
                <a:close/>
              </a:path>
            </a:pathLst>
          </a:custGeom>
          <a:gradFill>
            <a:gsLst>
              <a:gs pos="0">
                <a:schemeClr val="accent1">
                  <a:alpha val="85000"/>
                </a:schemeClr>
              </a:gs>
              <a:gs pos="97000">
                <a:schemeClr val="accent1">
                  <a:lumMod val="75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7" name="标题 1"/>
          <p:cNvSpPr txBox="1"/>
          <p:nvPr/>
        </p:nvSpPr>
        <p:spPr>
          <a:xfrm>
            <a:off x="5248788" y="2254444"/>
            <a:ext cx="6482985" cy="2298313"/>
          </a:xfrm>
          <a:prstGeom prst="rect">
            <a:avLst/>
          </a:prstGeom>
          <a:noFill/>
          <a:ln>
            <a:noFill/>
          </a:ln>
        </p:spPr>
        <p:txBody>
          <a:bodyPr vert="horz" wrap="square" lIns="0" tIns="0" rIns="0" bIns="0" rtlCol="0" anchor="ctr"/>
          <a:lstStyle/>
          <a:p>
            <a:pPr algn="l">
              <a:lnSpc>
                <a:spcPct val="130000"/>
              </a:lnSpc>
            </a:pPr>
            <a:r>
              <a:rPr kumimoji="1" lang="en-US" altLang="zh-CN" sz="5500">
                <a:ln w="12700">
                  <a:noFill/>
                </a:ln>
                <a:solidFill>
                  <a:srgbClr val="FFFFFF">
                    <a:alpha val="100000"/>
                  </a:srgbClr>
                </a:solidFill>
                <a:latin typeface="Source Han Sans CN Bold"/>
                <a:ea typeface="Source Han Sans CN Bold"/>
                <a:cs typeface="Source Han Sans CN Bold"/>
              </a:rPr>
              <a:t>Theoretical Framework</a:t>
            </a:r>
            <a:endParaRPr kumimoji="1" lang="zh-CN" altLang="en-US"/>
          </a:p>
        </p:txBody>
      </p:sp>
      <p:sp>
        <p:nvSpPr>
          <p:cNvPr id="9" name="标题 1"/>
          <p:cNvSpPr txBox="1"/>
          <p:nvPr/>
        </p:nvSpPr>
        <p:spPr>
          <a:xfrm>
            <a:off x="448476" y="408957"/>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0" name="标题 1"/>
          <p:cNvSpPr txBox="1"/>
          <p:nvPr/>
        </p:nvSpPr>
        <p:spPr>
          <a:xfrm>
            <a:off x="540165" y="500646"/>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1" name="标题 1"/>
          <p:cNvSpPr txBox="1"/>
          <p:nvPr/>
        </p:nvSpPr>
        <p:spPr>
          <a:xfrm>
            <a:off x="448476" y="6027022"/>
            <a:ext cx="427659" cy="427659"/>
          </a:xfrm>
          <a:prstGeom prst="ellipse">
            <a:avLst/>
          </a:prstGeom>
          <a:gradFill>
            <a:gsLst>
              <a:gs pos="0">
                <a:schemeClr val="accent2"/>
              </a:gs>
              <a:gs pos="100000">
                <a:schemeClr val="accent2">
                  <a:lumMod val="20000"/>
                  <a:lumOff val="80000"/>
                </a:schemeClr>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2" name="标题 1"/>
          <p:cNvSpPr txBox="1"/>
          <p:nvPr/>
        </p:nvSpPr>
        <p:spPr>
          <a:xfrm>
            <a:off x="540165" y="6118711"/>
            <a:ext cx="244280" cy="244280"/>
          </a:xfrm>
          <a:prstGeom prst="ellipse">
            <a:avLst/>
          </a:prstGeom>
          <a:gradFill>
            <a:gsLst>
              <a:gs pos="0">
                <a:schemeClr val="accent1">
                  <a:lumMod val="75000"/>
                </a:schemeClr>
              </a:gs>
              <a:gs pos="100000">
                <a:schemeClr val="accent1"/>
              </a:gs>
            </a:gsLst>
            <a:lin ang="10800000" scaled="0"/>
          </a:gradFill>
          <a:ln w="12700" cap="sq">
            <a:noFill/>
            <a:miter/>
          </a:ln>
        </p:spPr>
        <p:txBody>
          <a:bodyPr vert="horz" wrap="square" lIns="0" tIns="0" rIns="0" bIns="0" rtlCol="0" anchor="ctr"/>
          <a:lstStyle/>
          <a:p>
            <a:pPr algn="ctr">
              <a:lnSpc>
                <a:spcPct val="110000"/>
              </a:lnSpc>
            </a:pPr>
            <a:endParaRPr kumimoji="1" lang="zh-CN" altLang="en-US"/>
          </a:p>
        </p:txBody>
      </p:sp>
      <p:sp>
        <p:nvSpPr>
          <p:cNvPr id="13" name="标题 1"/>
          <p:cNvSpPr txBox="1"/>
          <p:nvPr/>
        </p:nvSpPr>
        <p:spPr>
          <a:xfrm>
            <a:off x="2903713" y="243857"/>
            <a:ext cx="1846077" cy="3912365"/>
          </a:xfrm>
          <a:prstGeom prst="rect">
            <a:avLst/>
          </a:prstGeom>
          <a:noFill/>
          <a:ln cap="sq">
            <a:noFill/>
          </a:ln>
        </p:spPr>
        <p:txBody>
          <a:bodyPr vert="horz" wrap="square" lIns="0" tIns="0" rIns="0" bIns="0" rtlCol="0" anchor="b"/>
          <a:lstStyle/>
          <a:p>
            <a:pPr algn="r">
              <a:lnSpc>
                <a:spcPct val="110000"/>
              </a:lnSpc>
            </a:pPr>
            <a:r>
              <a:rPr kumimoji="1" lang="en-US" altLang="zh-CN" sz="11500" dirty="0">
                <a:ln w="25400">
                  <a:solidFill>
                    <a:srgbClr val="FFFFFF">
                      <a:alpha val="100000"/>
                    </a:srgbClr>
                  </a:solidFill>
                </a:ln>
                <a:noFill/>
                <a:latin typeface="Source Han Sans CN Bold"/>
                <a:ea typeface="Source Han Sans CN Bold"/>
                <a:cs typeface="Source Han Sans CN Bold"/>
              </a:rPr>
              <a:t>2</a:t>
            </a:r>
            <a:endParaRPr kumimoji="1"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标题 1"/>
          <p:cNvSpPr txBox="1"/>
          <p:nvPr/>
        </p:nvSpPr>
        <p:spPr>
          <a:xfrm rot="16200000">
            <a:off x="8176344" y="2904413"/>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solidFill>
            <a:schemeClr val="accent1">
              <a:lumMod val="60000"/>
              <a:lumOff val="40000"/>
            </a:schemeClr>
          </a:solidFill>
          <a:ln cap="sq">
            <a:noFill/>
            <a:prstDash val="solid"/>
            <a:miter/>
          </a:ln>
          <a:effectLst>
            <a:outerShdw blurRad="127000" dist="38100" dir="10800000" algn="tr" rotWithShape="0">
              <a:schemeClr val="accent1">
                <a:lumMod val="50000"/>
                <a:alpha val="32000"/>
              </a:schemeClr>
            </a:outerShdw>
          </a:effectLst>
        </p:spPr>
        <p:txBody>
          <a:bodyPr vert="horz" wrap="square" lIns="91440" tIns="45720" rIns="91440" bIns="45720" rtlCol="0" anchor="ctr"/>
          <a:lstStyle/>
          <a:p>
            <a:pPr algn="ctr">
              <a:lnSpc>
                <a:spcPct val="100000"/>
              </a:lnSpc>
            </a:pPr>
            <a:endParaRPr kumimoji="1" lang="zh-CN" altLang="en-US"/>
          </a:p>
        </p:txBody>
      </p:sp>
      <p:sp>
        <p:nvSpPr>
          <p:cNvPr id="15" name="标题 1"/>
          <p:cNvSpPr txBox="1"/>
          <p:nvPr/>
        </p:nvSpPr>
        <p:spPr>
          <a:xfrm rot="16200000">
            <a:off x="8238419" y="2904412"/>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gradFill>
            <a:gsLst>
              <a:gs pos="0">
                <a:schemeClr val="accent3">
                  <a:alpha val="100000"/>
                </a:schemeClr>
              </a:gs>
              <a:gs pos="100000">
                <a:schemeClr val="accent1">
                  <a:alpha val="100000"/>
                </a:schemeClr>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Source Han Sans CN Bold"/>
                <a:ea typeface="Source Han Sans CN Bold"/>
                <a:cs typeface="Source Han Sans CN Bold"/>
              </a:rPr>
              <a:t>Effective Shell-Model Hamiltonian</a:t>
            </a:r>
            <a:endParaRPr kumimoji="1" lang="zh-CN" altLang="en-US" dirty="0"/>
          </a:p>
        </p:txBody>
      </p:sp>
      <p:sp>
        <p:nvSpPr>
          <p:cNvPr id="17"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9" name="标题 1"/>
          <p:cNvCxnSpPr/>
          <p:nvPr/>
        </p:nvCxnSpPr>
        <p:spPr>
          <a:xfrm>
            <a:off x="565150" y="958632"/>
            <a:ext cx="11049001" cy="0"/>
          </a:xfrm>
          <a:prstGeom prst="line">
            <a:avLst/>
          </a:prstGeom>
          <a:noFill/>
          <a:ln w="6350" cap="flat">
            <a:solidFill>
              <a:schemeClr val="accent1"/>
            </a:solidFill>
            <a:miter/>
          </a:ln>
        </p:spPr>
      </p:cxnSp>
      <p:sp>
        <p:nvSpPr>
          <p:cNvPr id="21" name="文本框 20">
            <a:extLst>
              <a:ext uri="{FF2B5EF4-FFF2-40B4-BE49-F238E27FC236}">
                <a16:creationId xmlns:a16="http://schemas.microsoft.com/office/drawing/2014/main" id="{EC3456D1-06C8-52E2-196C-BA7F9B6ACBCE}"/>
              </a:ext>
            </a:extLst>
          </p:cNvPr>
          <p:cNvSpPr txBox="1"/>
          <p:nvPr/>
        </p:nvSpPr>
        <p:spPr>
          <a:xfrm>
            <a:off x="369207" y="1188231"/>
            <a:ext cx="9623880" cy="923330"/>
          </a:xfrm>
          <a:prstGeom prst="rect">
            <a:avLst/>
          </a:prstGeom>
          <a:noFill/>
        </p:spPr>
        <p:txBody>
          <a:bodyPr wrap="square" rtlCol="0">
            <a:spAutoFit/>
          </a:bodyPr>
          <a:lstStyle/>
          <a:p>
            <a:r>
              <a:rPr kumimoji="1" lang="en-US" altLang="zh-CN" dirty="0">
                <a:ln w="12700">
                  <a:noFill/>
                </a:ln>
                <a:solidFill>
                  <a:srgbClr val="404040">
                    <a:alpha val="100000"/>
                  </a:srgbClr>
                </a:solidFill>
                <a:ea typeface="Source Han Sans"/>
                <a:cs typeface="Source Han Sans"/>
              </a:rPr>
              <a:t>The starting point is the high- precision CD- Bonn nucleon- nucleon (NN) potential, generate </a:t>
            </a:r>
            <a:r>
              <a:rPr lang="en-US" altLang="zh-CN" sz="1800" b="0" i="0" dirty="0">
                <a:solidFill>
                  <a:srgbClr val="000000"/>
                </a:solidFill>
                <a:effectLst/>
              </a:rPr>
              <a:t>the full nuclear Hamiltonian for </a:t>
            </a:r>
            <a:r>
              <a:rPr lang="en-US" altLang="zh-CN" sz="1800" b="0" i="1" dirty="0">
                <a:solidFill>
                  <a:srgbClr val="000000"/>
                </a:solidFill>
                <a:effectLst/>
              </a:rPr>
              <a:t>A </a:t>
            </a:r>
            <a:r>
              <a:rPr lang="en-US" altLang="zh-CN" sz="1800" b="0" i="0" dirty="0">
                <a:solidFill>
                  <a:srgbClr val="000000"/>
                </a:solidFill>
                <a:effectLst/>
              </a:rPr>
              <a:t>interacting nucleons. </a:t>
            </a:r>
            <a:br>
              <a:rPr lang="en-US" altLang="zh-CN" dirty="0"/>
            </a:br>
            <a:endParaRPr lang="zh-CN" altLang="en-US" dirty="0"/>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F865BCE-33BA-46BF-5ADF-B7105866EA6B}"/>
                  </a:ext>
                </a:extLst>
              </p:cNvPr>
              <p:cNvSpPr txBox="1"/>
              <p:nvPr/>
            </p:nvSpPr>
            <p:spPr>
              <a:xfrm>
                <a:off x="3666811" y="1874593"/>
                <a:ext cx="4858378" cy="523220"/>
              </a:xfrm>
              <a:prstGeom prst="rect">
                <a:avLst/>
              </a:prstGeom>
              <a:noFill/>
            </p:spPr>
            <p:txBody>
              <a:bodyPr wrap="square" rtlCol="0">
                <a:spAutoFit/>
              </a:bodyPr>
              <a:lstStyle/>
              <a:p>
                <a14:m>
                  <m:oMath xmlns:m="http://schemas.openxmlformats.org/officeDocument/2006/math">
                    <m:r>
                      <a:rPr lang="en-US" altLang="zh-CN" sz="2800" b="0" i="1" smtClean="0">
                        <a:latin typeface="Cambria Math" panose="02040503050406030204" pitchFamily="18" charset="0"/>
                      </a:rPr>
                      <m:t>𝐻</m:t>
                    </m:r>
                  </m:oMath>
                </a14:m>
                <a:r>
                  <a:rPr lang="en-US" altLang="zh-CN" sz="2800" dirty="0"/>
                  <a:t> =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𝐻</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𝐻</m:t>
                        </m:r>
                      </m:e>
                      <m:sub>
                        <m:r>
                          <a:rPr lang="en-US" altLang="zh-CN" sz="2800" b="0" i="1" smtClean="0">
                            <a:latin typeface="Cambria Math" panose="02040503050406030204" pitchFamily="18" charset="0"/>
                          </a:rPr>
                          <m:t>1</m:t>
                        </m:r>
                      </m:sub>
                    </m:sSub>
                  </m:oMath>
                </a14:m>
                <a:endParaRPr lang="zh-CN" altLang="en-US" sz="2800" dirty="0"/>
              </a:p>
            </p:txBody>
          </p:sp>
        </mc:Choice>
        <mc:Fallback xmlns="">
          <p:sp>
            <p:nvSpPr>
              <p:cNvPr id="22" name="文本框 21">
                <a:extLst>
                  <a:ext uri="{FF2B5EF4-FFF2-40B4-BE49-F238E27FC236}">
                    <a16:creationId xmlns:a16="http://schemas.microsoft.com/office/drawing/2014/main" id="{DF865BCE-33BA-46BF-5ADF-B7105866EA6B}"/>
                  </a:ext>
                </a:extLst>
              </p:cNvPr>
              <p:cNvSpPr txBox="1">
                <a:spLocks noRot="1" noChangeAspect="1" noMove="1" noResize="1" noEditPoints="1" noAdjustHandles="1" noChangeArrowheads="1" noChangeShapeType="1" noTextEdit="1"/>
              </p:cNvSpPr>
              <p:nvPr/>
            </p:nvSpPr>
            <p:spPr>
              <a:xfrm>
                <a:off x="3666811" y="1874593"/>
                <a:ext cx="4858378" cy="523220"/>
              </a:xfrm>
              <a:prstGeom prst="rect">
                <a:avLst/>
              </a:prstGeom>
              <a:blipFill>
                <a:blip r:embed="rId3"/>
                <a:stretch>
                  <a:fillRect t="-12941" b="-32941"/>
                </a:stretch>
              </a:blipFill>
            </p:spPr>
            <p:txBody>
              <a:bodyPr/>
              <a:lstStyle/>
              <a:p>
                <a:r>
                  <a:rPr lang="zh-CN" altLang="en-US">
                    <a:noFill/>
                  </a:rPr>
                  <a:t> </a:t>
                </a:r>
              </a:p>
            </p:txBody>
          </p:sp>
        </mc:Fallback>
      </mc:AlternateContent>
      <p:sp>
        <p:nvSpPr>
          <p:cNvPr id="23" name="文本框 22">
            <a:extLst>
              <a:ext uri="{FF2B5EF4-FFF2-40B4-BE49-F238E27FC236}">
                <a16:creationId xmlns:a16="http://schemas.microsoft.com/office/drawing/2014/main" id="{A4567E62-B5A1-A4A0-6B8B-76376C524B57}"/>
              </a:ext>
            </a:extLst>
          </p:cNvPr>
          <p:cNvSpPr txBox="1"/>
          <p:nvPr/>
        </p:nvSpPr>
        <p:spPr>
          <a:xfrm>
            <a:off x="439545" y="2797923"/>
            <a:ext cx="4858378" cy="369332"/>
          </a:xfrm>
          <a:prstGeom prst="rect">
            <a:avLst/>
          </a:prstGeom>
          <a:noFill/>
        </p:spPr>
        <p:txBody>
          <a:bodyPr wrap="square" rtlCol="0">
            <a:spAutoFit/>
          </a:bodyPr>
          <a:lstStyle/>
          <a:p>
            <a:r>
              <a:rPr lang="en-US" altLang="zh-CN" dirty="0"/>
              <a:t>Hope to expand it to a model space: </a:t>
            </a:r>
            <a:endParaRPr lang="zh-CN" altLang="en-US" dirty="0"/>
          </a:p>
        </p:txBody>
      </p:sp>
      <p:pic>
        <p:nvPicPr>
          <p:cNvPr id="25" name="图片 24">
            <a:extLst>
              <a:ext uri="{FF2B5EF4-FFF2-40B4-BE49-F238E27FC236}">
                <a16:creationId xmlns:a16="http://schemas.microsoft.com/office/drawing/2014/main" id="{5E92F437-1BD4-D57E-488C-4FDC66A56D6D}"/>
              </a:ext>
            </a:extLst>
          </p:cNvPr>
          <p:cNvPicPr>
            <a:picLocks noChangeAspect="1"/>
          </p:cNvPicPr>
          <p:nvPr/>
        </p:nvPicPr>
        <p:blipFill>
          <a:blip r:embed="rId4"/>
          <a:stretch>
            <a:fillRect/>
          </a:stretch>
        </p:blipFill>
        <p:spPr>
          <a:xfrm>
            <a:off x="4275573" y="2341159"/>
            <a:ext cx="2416943" cy="1208472"/>
          </a:xfrm>
          <a:prstGeom prst="rect">
            <a:avLst/>
          </a:prstGeom>
        </p:spPr>
      </p:pic>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CA314FC-D84E-20CC-DDA6-5A7E101FFE24}"/>
                  </a:ext>
                </a:extLst>
              </p:cNvPr>
              <p:cNvSpPr txBox="1"/>
              <p:nvPr/>
            </p:nvSpPr>
            <p:spPr>
              <a:xfrm>
                <a:off x="6899419" y="2720979"/>
                <a:ext cx="21202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𝑄</m:t>
                      </m:r>
                      <m:r>
                        <a:rPr lang="en-US" altLang="zh-CN" sz="2800" b="0" i="1" smtClean="0">
                          <a:latin typeface="Cambria Math" panose="02040503050406030204" pitchFamily="18" charset="0"/>
                        </a:rPr>
                        <m:t>=1 −</m:t>
                      </m:r>
                      <m:r>
                        <a:rPr lang="en-US" altLang="zh-CN" sz="2800" b="0" i="1" smtClean="0">
                          <a:latin typeface="Cambria Math" panose="02040503050406030204" pitchFamily="18" charset="0"/>
                        </a:rPr>
                        <m:t>𝑃</m:t>
                      </m:r>
                    </m:oMath>
                  </m:oMathPara>
                </a14:m>
                <a:endParaRPr lang="zh-CN" altLang="en-US" sz="2800" dirty="0"/>
              </a:p>
            </p:txBody>
          </p:sp>
        </mc:Choice>
        <mc:Fallback xmlns="">
          <p:sp>
            <p:nvSpPr>
              <p:cNvPr id="27" name="文本框 26">
                <a:extLst>
                  <a:ext uri="{FF2B5EF4-FFF2-40B4-BE49-F238E27FC236}">
                    <a16:creationId xmlns:a16="http://schemas.microsoft.com/office/drawing/2014/main" id="{ACA314FC-D84E-20CC-DDA6-5A7E101FFE24}"/>
                  </a:ext>
                </a:extLst>
              </p:cNvPr>
              <p:cNvSpPr txBox="1">
                <a:spLocks noRot="1" noChangeAspect="1" noMove="1" noResize="1" noEditPoints="1" noAdjustHandles="1" noChangeArrowheads="1" noChangeShapeType="1" noTextEdit="1"/>
              </p:cNvSpPr>
              <p:nvPr/>
            </p:nvSpPr>
            <p:spPr>
              <a:xfrm>
                <a:off x="6899419" y="2720979"/>
                <a:ext cx="212020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4192E13-9885-5F9A-5FF1-40D607CB433A}"/>
                  </a:ext>
                </a:extLst>
              </p:cNvPr>
              <p:cNvSpPr txBox="1"/>
              <p:nvPr/>
            </p:nvSpPr>
            <p:spPr>
              <a:xfrm>
                <a:off x="369206" y="3853617"/>
                <a:ext cx="7739813" cy="800219"/>
              </a:xfrm>
              <a:prstGeom prst="rect">
                <a:avLst/>
              </a:prstGeom>
              <a:noFill/>
            </p:spPr>
            <p:txBody>
              <a:bodyPr wrap="square" rtlCol="0">
                <a:spAutoFit/>
              </a:bodyPr>
              <a:lstStyle/>
              <a:p>
                <a:r>
                  <a:rPr lang="en-US" altLang="zh-CN" dirty="0"/>
                  <a:t>Consider a </a:t>
                </a:r>
                <a:r>
                  <a:rPr lang="en-US" altLang="zh-CN" sz="1800" b="0" i="0" dirty="0">
                    <a:solidFill>
                      <a:srgbClr val="242021"/>
                    </a:solidFill>
                    <a:effectLst/>
                  </a:rPr>
                  <a:t>similarity transformation: </a:t>
                </a:r>
                <a14:m>
                  <m:oMath xmlns:m="http://schemas.openxmlformats.org/officeDocument/2006/math">
                    <m:r>
                      <a:rPr lang="en-US" altLang="zh-CN" sz="2800" b="0" i="0" smtClean="0">
                        <a:solidFill>
                          <a:srgbClr val="242021"/>
                        </a:solidFill>
                        <a:effectLst/>
                        <a:latin typeface="Cambria Math" panose="02040503050406030204" pitchFamily="18" charset="0"/>
                      </a:rPr>
                      <m:t>      </m:t>
                    </m:r>
                    <m:r>
                      <a:rPr lang="en-US" altLang="zh-CN" sz="2800" b="0" i="1" smtClean="0">
                        <a:solidFill>
                          <a:srgbClr val="242021"/>
                        </a:solidFill>
                        <a:effectLst/>
                        <a:latin typeface="Cambria Math" panose="02040503050406030204" pitchFamily="18" charset="0"/>
                      </a:rPr>
                      <m:t>         </m:t>
                    </m:r>
                    <m:r>
                      <a:rPr lang="en-US" altLang="zh-CN" sz="2800" b="0" i="1" smtClean="0">
                        <a:solidFill>
                          <a:srgbClr val="242021"/>
                        </a:solidFill>
                        <a:effectLst/>
                        <a:latin typeface="Cambria Math" panose="02040503050406030204" pitchFamily="18" charset="0"/>
                      </a:rPr>
                      <m:t>𝑋</m:t>
                    </m:r>
                    <m:r>
                      <a:rPr lang="en-US" altLang="zh-CN" sz="2800" b="0" i="1" smtClean="0">
                        <a:solidFill>
                          <a:srgbClr val="242021"/>
                        </a:solidFill>
                        <a:effectLst/>
                        <a:latin typeface="Cambria Math" panose="02040503050406030204" pitchFamily="18" charset="0"/>
                      </a:rPr>
                      <m:t>= </m:t>
                    </m:r>
                    <m:sSup>
                      <m:sSupPr>
                        <m:ctrlPr>
                          <a:rPr lang="en-US" altLang="zh-CN" sz="2800" b="0" i="1" smtClean="0">
                            <a:solidFill>
                              <a:srgbClr val="242021"/>
                            </a:solidFill>
                            <a:effectLst/>
                            <a:latin typeface="Cambria Math" panose="02040503050406030204" pitchFamily="18" charset="0"/>
                          </a:rPr>
                        </m:ctrlPr>
                      </m:sSupPr>
                      <m:e>
                        <m:r>
                          <a:rPr lang="en-US" altLang="zh-CN" sz="2800" b="0" i="1" smtClean="0">
                            <a:solidFill>
                              <a:srgbClr val="242021"/>
                            </a:solidFill>
                            <a:effectLst/>
                            <a:latin typeface="Cambria Math" panose="02040503050406030204" pitchFamily="18" charset="0"/>
                          </a:rPr>
                          <m:t>𝑒</m:t>
                        </m:r>
                      </m:e>
                      <m:sup>
                        <m:r>
                          <a:rPr lang="en-US" altLang="zh-CN" sz="2800" b="0" i="1" smtClean="0">
                            <a:solidFill>
                              <a:srgbClr val="242021"/>
                            </a:solidFill>
                            <a:effectLst/>
                            <a:latin typeface="Cambria Math" panose="02040503050406030204" pitchFamily="18" charset="0"/>
                          </a:rPr>
                          <m:t>𝑤</m:t>
                        </m:r>
                      </m:sup>
                    </m:sSup>
                    <m:r>
                      <a:rPr lang="en-US" altLang="zh-CN" sz="2800" b="0" i="1" smtClean="0">
                        <a:solidFill>
                          <a:srgbClr val="242021"/>
                        </a:solidFill>
                        <a:effectLst/>
                        <a:latin typeface="Cambria Math" panose="02040503050406030204" pitchFamily="18" charset="0"/>
                      </a:rPr>
                      <m:t>,     </m:t>
                    </m:r>
                  </m:oMath>
                </a14:m>
                <a:r>
                  <a:rPr lang="en-US" altLang="zh-CN" sz="2800" dirty="0"/>
                  <a:t> </a:t>
                </a:r>
                <a:br>
                  <a:rPr lang="en-US" altLang="zh-CN" dirty="0"/>
                </a:br>
                <a:endParaRPr lang="zh-CN" altLang="en-US" dirty="0"/>
              </a:p>
            </p:txBody>
          </p:sp>
        </mc:Choice>
        <mc:Fallback xmlns="">
          <p:sp>
            <p:nvSpPr>
              <p:cNvPr id="28" name="文本框 27">
                <a:extLst>
                  <a:ext uri="{FF2B5EF4-FFF2-40B4-BE49-F238E27FC236}">
                    <a16:creationId xmlns:a16="http://schemas.microsoft.com/office/drawing/2014/main" id="{F4192E13-9885-5F9A-5FF1-40D607CB433A}"/>
                  </a:ext>
                </a:extLst>
              </p:cNvPr>
              <p:cNvSpPr txBox="1">
                <a:spLocks noRot="1" noChangeAspect="1" noMove="1" noResize="1" noEditPoints="1" noAdjustHandles="1" noChangeArrowheads="1" noChangeShapeType="1" noTextEdit="1"/>
              </p:cNvSpPr>
              <p:nvPr/>
            </p:nvSpPr>
            <p:spPr>
              <a:xfrm>
                <a:off x="369206" y="3853617"/>
                <a:ext cx="7739813" cy="800219"/>
              </a:xfrm>
              <a:prstGeom prst="rect">
                <a:avLst/>
              </a:prstGeom>
              <a:blipFill>
                <a:blip r:embed="rId6"/>
                <a:stretch>
                  <a:fillRect l="-709"/>
                </a:stretch>
              </a:blipFill>
            </p:spPr>
            <p:txBody>
              <a:bodyPr/>
              <a:lstStyle/>
              <a:p>
                <a:r>
                  <a:rPr lang="zh-CN" altLang="en-US">
                    <a:noFill/>
                  </a:rPr>
                  <a:t> </a:t>
                </a:r>
              </a:p>
            </p:txBody>
          </p:sp>
        </mc:Fallback>
      </mc:AlternateContent>
      <p:pic>
        <p:nvPicPr>
          <p:cNvPr id="30" name="图片 29">
            <a:extLst>
              <a:ext uri="{FF2B5EF4-FFF2-40B4-BE49-F238E27FC236}">
                <a16:creationId xmlns:a16="http://schemas.microsoft.com/office/drawing/2014/main" id="{79F5B6AB-CC19-DDA2-C604-35B39FE2E8D7}"/>
              </a:ext>
            </a:extLst>
          </p:cNvPr>
          <p:cNvPicPr>
            <a:picLocks noChangeAspect="1"/>
          </p:cNvPicPr>
          <p:nvPr/>
        </p:nvPicPr>
        <p:blipFill>
          <a:blip r:embed="rId7"/>
          <a:stretch>
            <a:fillRect/>
          </a:stretch>
        </p:blipFill>
        <p:spPr>
          <a:xfrm>
            <a:off x="6515216" y="3684571"/>
            <a:ext cx="2258846" cy="800219"/>
          </a:xfrm>
          <a:prstGeom prst="rect">
            <a:avLst/>
          </a:prstGeom>
        </p:spPr>
      </p:pic>
      <p:pic>
        <p:nvPicPr>
          <p:cNvPr id="32" name="图片 31">
            <a:extLst>
              <a:ext uri="{FF2B5EF4-FFF2-40B4-BE49-F238E27FC236}">
                <a16:creationId xmlns:a16="http://schemas.microsoft.com/office/drawing/2014/main" id="{604CA814-4AE5-BFD9-9428-212349EFC9AA}"/>
              </a:ext>
            </a:extLst>
          </p:cNvPr>
          <p:cNvPicPr>
            <a:picLocks noChangeAspect="1"/>
          </p:cNvPicPr>
          <p:nvPr/>
        </p:nvPicPr>
        <p:blipFill>
          <a:blip r:embed="rId8"/>
          <a:stretch>
            <a:fillRect/>
          </a:stretch>
        </p:blipFill>
        <p:spPr>
          <a:xfrm>
            <a:off x="618485" y="4709102"/>
            <a:ext cx="5471165" cy="1572473"/>
          </a:xfrm>
          <a:prstGeom prst="rect">
            <a:avLst/>
          </a:prstGeom>
        </p:spPr>
      </p:pic>
      <p:sp>
        <p:nvSpPr>
          <p:cNvPr id="39" name="箭头: 下弧形 38">
            <a:extLst>
              <a:ext uri="{FF2B5EF4-FFF2-40B4-BE49-F238E27FC236}">
                <a16:creationId xmlns:a16="http://schemas.microsoft.com/office/drawing/2014/main" id="{1C394E2F-570E-4B71-E930-0BDBF96F7AAE}"/>
              </a:ext>
            </a:extLst>
          </p:cNvPr>
          <p:cNvSpPr/>
          <p:nvPr/>
        </p:nvSpPr>
        <p:spPr>
          <a:xfrm rot="2554139">
            <a:off x="5917488" y="5213187"/>
            <a:ext cx="2845408" cy="800219"/>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1" name="图片 40">
            <a:extLst>
              <a:ext uri="{FF2B5EF4-FFF2-40B4-BE49-F238E27FC236}">
                <a16:creationId xmlns:a16="http://schemas.microsoft.com/office/drawing/2014/main" id="{5BB042ED-D9F5-958B-2949-F2624CF94C57}"/>
              </a:ext>
            </a:extLst>
          </p:cNvPr>
          <p:cNvPicPr>
            <a:picLocks noChangeAspect="1"/>
          </p:cNvPicPr>
          <p:nvPr/>
        </p:nvPicPr>
        <p:blipFill>
          <a:blip r:embed="rId9"/>
          <a:stretch>
            <a:fillRect/>
          </a:stretch>
        </p:blipFill>
        <p:spPr>
          <a:xfrm>
            <a:off x="6754949" y="4585644"/>
            <a:ext cx="1935326" cy="744356"/>
          </a:xfrm>
          <a:prstGeom prst="rect">
            <a:avLst/>
          </a:prstGeom>
        </p:spPr>
      </p:pic>
      <p:pic>
        <p:nvPicPr>
          <p:cNvPr id="43" name="图片 42">
            <a:extLst>
              <a:ext uri="{FF2B5EF4-FFF2-40B4-BE49-F238E27FC236}">
                <a16:creationId xmlns:a16="http://schemas.microsoft.com/office/drawing/2014/main" id="{B193313C-1CD9-96CE-12E8-3AB2FC614176}"/>
              </a:ext>
            </a:extLst>
          </p:cNvPr>
          <p:cNvPicPr>
            <a:picLocks noChangeAspect="1"/>
          </p:cNvPicPr>
          <p:nvPr/>
        </p:nvPicPr>
        <p:blipFill>
          <a:blip r:embed="rId10"/>
          <a:stretch>
            <a:fillRect/>
          </a:stretch>
        </p:blipFill>
        <p:spPr>
          <a:xfrm>
            <a:off x="8645218" y="5495338"/>
            <a:ext cx="1970351" cy="744355"/>
          </a:xfrm>
          <a:prstGeom prst="rect">
            <a:avLst/>
          </a:prstGeom>
        </p:spPr>
      </p:pic>
      <p:sp>
        <p:nvSpPr>
          <p:cNvPr id="2" name="标题 1">
            <a:extLst>
              <a:ext uri="{FF2B5EF4-FFF2-40B4-BE49-F238E27FC236}">
                <a16:creationId xmlns:a16="http://schemas.microsoft.com/office/drawing/2014/main" id="{E4D94E61-5C68-7F15-F887-F52E79471B6E}"/>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标题 1"/>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p:cNvCxnSpPr/>
          <p:nvPr/>
        </p:nvCxnSpPr>
        <p:spPr>
          <a:xfrm>
            <a:off x="565150" y="958632"/>
            <a:ext cx="11049001" cy="0"/>
          </a:xfrm>
          <a:prstGeom prst="line">
            <a:avLst/>
          </a:prstGeom>
          <a:noFill/>
          <a:ln w="6350" cap="flat">
            <a:solidFill>
              <a:schemeClr val="accent1"/>
            </a:solidFill>
            <a:miter/>
          </a:ln>
        </p:spPr>
      </p:cxnSp>
      <p:sp>
        <p:nvSpPr>
          <p:cNvPr id="19" name="标题 1">
            <a:extLst>
              <a:ext uri="{FF2B5EF4-FFF2-40B4-BE49-F238E27FC236}">
                <a16:creationId xmlns:a16="http://schemas.microsoft.com/office/drawing/2014/main" id="{15B521BF-F5F1-A064-FBDD-32AA714D35E6}"/>
              </a:ext>
            </a:extLst>
          </p:cNvPr>
          <p:cNvSpPr txBox="1"/>
          <p:nvPr/>
        </p:nvSpPr>
        <p:spPr>
          <a:xfrm rot="16200000">
            <a:off x="8238419" y="2904412"/>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gradFill>
            <a:gsLst>
              <a:gs pos="0">
                <a:schemeClr val="accent3">
                  <a:alpha val="100000"/>
                </a:schemeClr>
              </a:gs>
              <a:gs pos="100000">
                <a:schemeClr val="accent1">
                  <a:alpha val="100000"/>
                </a:schemeClr>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21" name="标题 1">
            <a:extLst>
              <a:ext uri="{FF2B5EF4-FFF2-40B4-BE49-F238E27FC236}">
                <a16:creationId xmlns:a16="http://schemas.microsoft.com/office/drawing/2014/main" id="{D66D621B-0AF7-45EF-1DF4-95EE0A184C8C}"/>
              </a:ext>
            </a:extLst>
          </p:cNvPr>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dirty="0">
                <a:ln w="12700">
                  <a:noFill/>
                </a:ln>
                <a:solidFill>
                  <a:srgbClr val="262626">
                    <a:alpha val="100000"/>
                  </a:srgbClr>
                </a:solidFill>
                <a:latin typeface="Source Han Sans CN Bold"/>
                <a:ea typeface="Source Han Sans CN Bold"/>
                <a:cs typeface="Source Han Sans CN Bold"/>
              </a:rPr>
              <a:t>Effective Shell-Model Hamiltonian</a:t>
            </a:r>
            <a:endParaRPr kumimoji="1" lang="zh-CN" altLang="en-US" dirty="0"/>
          </a:p>
        </p:txBody>
      </p:sp>
      <p:sp>
        <p:nvSpPr>
          <p:cNvPr id="22" name="文本框 21">
            <a:extLst>
              <a:ext uri="{FF2B5EF4-FFF2-40B4-BE49-F238E27FC236}">
                <a16:creationId xmlns:a16="http://schemas.microsoft.com/office/drawing/2014/main" id="{4CE25B63-125F-EAB4-29AC-08058D97EE4F}"/>
              </a:ext>
            </a:extLst>
          </p:cNvPr>
          <p:cNvSpPr txBox="1"/>
          <p:nvPr/>
        </p:nvSpPr>
        <p:spPr>
          <a:xfrm>
            <a:off x="432113" y="1579362"/>
            <a:ext cx="5019118" cy="369332"/>
          </a:xfrm>
          <a:prstGeom prst="rect">
            <a:avLst/>
          </a:prstGeom>
          <a:noFill/>
        </p:spPr>
        <p:txBody>
          <a:bodyPr wrap="square" rtlCol="0">
            <a:spAutoFit/>
          </a:bodyPr>
          <a:lstStyle/>
          <a:p>
            <a:r>
              <a:rPr lang="en-US" altLang="zh-CN" dirty="0"/>
              <a:t>Then, we can obtain these equations:</a:t>
            </a:r>
            <a:endParaRPr lang="zh-CN" altLang="en-US" dirty="0"/>
          </a:p>
        </p:txBody>
      </p:sp>
      <p:pic>
        <p:nvPicPr>
          <p:cNvPr id="24" name="图片 23">
            <a:extLst>
              <a:ext uri="{FF2B5EF4-FFF2-40B4-BE49-F238E27FC236}">
                <a16:creationId xmlns:a16="http://schemas.microsoft.com/office/drawing/2014/main" id="{2DC42E0D-15F4-AFCC-C157-3A64B55E751B}"/>
              </a:ext>
            </a:extLst>
          </p:cNvPr>
          <p:cNvPicPr>
            <a:picLocks noChangeAspect="1"/>
          </p:cNvPicPr>
          <p:nvPr/>
        </p:nvPicPr>
        <p:blipFill>
          <a:blip r:embed="rId3"/>
          <a:stretch>
            <a:fillRect/>
          </a:stretch>
        </p:blipFill>
        <p:spPr>
          <a:xfrm>
            <a:off x="4556927" y="1278794"/>
            <a:ext cx="3492273" cy="580682"/>
          </a:xfrm>
          <a:prstGeom prst="rect">
            <a:avLst/>
          </a:prstGeom>
        </p:spPr>
      </p:pic>
      <p:pic>
        <p:nvPicPr>
          <p:cNvPr id="26" name="图片 25">
            <a:extLst>
              <a:ext uri="{FF2B5EF4-FFF2-40B4-BE49-F238E27FC236}">
                <a16:creationId xmlns:a16="http://schemas.microsoft.com/office/drawing/2014/main" id="{9193B63D-121A-E741-C404-E8A52CCB2528}"/>
              </a:ext>
            </a:extLst>
          </p:cNvPr>
          <p:cNvPicPr>
            <a:picLocks noChangeAspect="1"/>
          </p:cNvPicPr>
          <p:nvPr/>
        </p:nvPicPr>
        <p:blipFill>
          <a:blip r:embed="rId4"/>
          <a:stretch>
            <a:fillRect/>
          </a:stretch>
        </p:blipFill>
        <p:spPr>
          <a:xfrm>
            <a:off x="4556927" y="1891134"/>
            <a:ext cx="4567290" cy="577006"/>
          </a:xfrm>
          <a:prstGeom prst="rect">
            <a:avLst/>
          </a:prstGeom>
        </p:spPr>
      </p:pic>
      <p:sp>
        <p:nvSpPr>
          <p:cNvPr id="27" name="左大括号 26">
            <a:extLst>
              <a:ext uri="{FF2B5EF4-FFF2-40B4-BE49-F238E27FC236}">
                <a16:creationId xmlns:a16="http://schemas.microsoft.com/office/drawing/2014/main" id="{B38C1FAB-3210-AE5B-C73F-99351F086D2F}"/>
              </a:ext>
            </a:extLst>
          </p:cNvPr>
          <p:cNvSpPr/>
          <p:nvPr/>
        </p:nvSpPr>
        <p:spPr>
          <a:xfrm>
            <a:off x="4160018" y="1445774"/>
            <a:ext cx="437104" cy="102236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2DE2FCF0-C380-131F-583C-E3A0B72A2D29}"/>
              </a:ext>
            </a:extLst>
          </p:cNvPr>
          <p:cNvSpPr txBox="1"/>
          <p:nvPr/>
        </p:nvSpPr>
        <p:spPr>
          <a:xfrm>
            <a:off x="556123" y="2770615"/>
            <a:ext cx="3603895" cy="369332"/>
          </a:xfrm>
          <a:prstGeom prst="rect">
            <a:avLst/>
          </a:prstGeom>
          <a:noFill/>
        </p:spPr>
        <p:txBody>
          <a:bodyPr wrap="square" rtlCol="0">
            <a:spAutoFit/>
          </a:bodyPr>
          <a:lstStyle/>
          <a:p>
            <a:r>
              <a:rPr lang="en-US" altLang="zh-CN" dirty="0"/>
              <a:t>introduce an intermediate quantity:</a:t>
            </a:r>
            <a:endParaRPr lang="zh-CN" altLang="en-US" dirty="0"/>
          </a:p>
        </p:txBody>
      </p:sp>
      <p:pic>
        <p:nvPicPr>
          <p:cNvPr id="30" name="图片 29">
            <a:extLst>
              <a:ext uri="{FF2B5EF4-FFF2-40B4-BE49-F238E27FC236}">
                <a16:creationId xmlns:a16="http://schemas.microsoft.com/office/drawing/2014/main" id="{FECE3C96-DAA0-1F10-4210-233279D101EA}"/>
              </a:ext>
            </a:extLst>
          </p:cNvPr>
          <p:cNvPicPr>
            <a:picLocks noChangeAspect="1"/>
          </p:cNvPicPr>
          <p:nvPr/>
        </p:nvPicPr>
        <p:blipFill>
          <a:blip r:embed="rId5"/>
          <a:stretch>
            <a:fillRect/>
          </a:stretch>
        </p:blipFill>
        <p:spPr>
          <a:xfrm>
            <a:off x="4378571" y="2801210"/>
            <a:ext cx="5145918" cy="627783"/>
          </a:xfrm>
          <a:prstGeom prst="rect">
            <a:avLst/>
          </a:prstGeom>
        </p:spPr>
      </p:pic>
      <p:pic>
        <p:nvPicPr>
          <p:cNvPr id="32" name="图片 31">
            <a:extLst>
              <a:ext uri="{FF2B5EF4-FFF2-40B4-BE49-F238E27FC236}">
                <a16:creationId xmlns:a16="http://schemas.microsoft.com/office/drawing/2014/main" id="{46315431-73A1-CE59-273B-CEFF28381B65}"/>
              </a:ext>
            </a:extLst>
          </p:cNvPr>
          <p:cNvPicPr>
            <a:picLocks noChangeAspect="1"/>
          </p:cNvPicPr>
          <p:nvPr/>
        </p:nvPicPr>
        <p:blipFill>
          <a:blip r:embed="rId6"/>
          <a:stretch>
            <a:fillRect/>
          </a:stretch>
        </p:blipFill>
        <p:spPr>
          <a:xfrm>
            <a:off x="3428790" y="3679528"/>
            <a:ext cx="6057900" cy="895350"/>
          </a:xfrm>
          <a:prstGeom prst="rect">
            <a:avLst/>
          </a:prstGeom>
        </p:spPr>
      </p:pic>
      <p:sp>
        <p:nvSpPr>
          <p:cNvPr id="34" name="右大括号 33">
            <a:extLst>
              <a:ext uri="{FF2B5EF4-FFF2-40B4-BE49-F238E27FC236}">
                <a16:creationId xmlns:a16="http://schemas.microsoft.com/office/drawing/2014/main" id="{A03D9883-273C-6F2E-7A1E-2998DD741470}"/>
              </a:ext>
            </a:extLst>
          </p:cNvPr>
          <p:cNvSpPr/>
          <p:nvPr/>
        </p:nvSpPr>
        <p:spPr>
          <a:xfrm>
            <a:off x="9440443" y="2170021"/>
            <a:ext cx="605198" cy="96992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箭头: 右弧形 34">
            <a:extLst>
              <a:ext uri="{FF2B5EF4-FFF2-40B4-BE49-F238E27FC236}">
                <a16:creationId xmlns:a16="http://schemas.microsoft.com/office/drawing/2014/main" id="{29B5AF53-6532-24B4-7B7E-915E24BDF4A1}"/>
              </a:ext>
            </a:extLst>
          </p:cNvPr>
          <p:cNvSpPr/>
          <p:nvPr/>
        </p:nvSpPr>
        <p:spPr>
          <a:xfrm>
            <a:off x="9918584" y="2752507"/>
            <a:ext cx="512096" cy="1225897"/>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7" name="图片 36">
            <a:extLst>
              <a:ext uri="{FF2B5EF4-FFF2-40B4-BE49-F238E27FC236}">
                <a16:creationId xmlns:a16="http://schemas.microsoft.com/office/drawing/2014/main" id="{EFFEBC93-C326-1F2F-17D3-610AB617118A}"/>
              </a:ext>
            </a:extLst>
          </p:cNvPr>
          <p:cNvPicPr>
            <a:picLocks noChangeAspect="1"/>
          </p:cNvPicPr>
          <p:nvPr/>
        </p:nvPicPr>
        <p:blipFill>
          <a:blip r:embed="rId7"/>
          <a:stretch>
            <a:fillRect/>
          </a:stretch>
        </p:blipFill>
        <p:spPr>
          <a:xfrm>
            <a:off x="256995" y="5043627"/>
            <a:ext cx="5369353" cy="855741"/>
          </a:xfrm>
          <a:prstGeom prst="rect">
            <a:avLst/>
          </a:prstGeom>
        </p:spPr>
      </p:pic>
      <p:pic>
        <p:nvPicPr>
          <p:cNvPr id="39" name="图片 38">
            <a:extLst>
              <a:ext uri="{FF2B5EF4-FFF2-40B4-BE49-F238E27FC236}">
                <a16:creationId xmlns:a16="http://schemas.microsoft.com/office/drawing/2014/main" id="{DA692457-F71E-44C8-182B-5BE5081A9059}"/>
              </a:ext>
            </a:extLst>
          </p:cNvPr>
          <p:cNvPicPr>
            <a:picLocks noChangeAspect="1"/>
          </p:cNvPicPr>
          <p:nvPr/>
        </p:nvPicPr>
        <p:blipFill>
          <a:blip r:embed="rId8"/>
          <a:stretch>
            <a:fillRect/>
          </a:stretch>
        </p:blipFill>
        <p:spPr>
          <a:xfrm>
            <a:off x="6041264" y="5043627"/>
            <a:ext cx="4511536" cy="812237"/>
          </a:xfrm>
          <a:prstGeom prst="rect">
            <a:avLst/>
          </a:prstGeom>
        </p:spPr>
      </p:pic>
      <p:sp>
        <p:nvSpPr>
          <p:cNvPr id="40" name="文本框 39">
            <a:extLst>
              <a:ext uri="{FF2B5EF4-FFF2-40B4-BE49-F238E27FC236}">
                <a16:creationId xmlns:a16="http://schemas.microsoft.com/office/drawing/2014/main" id="{AD217C95-0E7D-446A-622D-4B283DC4724B}"/>
              </a:ext>
            </a:extLst>
          </p:cNvPr>
          <p:cNvSpPr txBox="1"/>
          <p:nvPr/>
        </p:nvSpPr>
        <p:spPr>
          <a:xfrm>
            <a:off x="461427" y="4769743"/>
            <a:ext cx="5522366" cy="369332"/>
          </a:xfrm>
          <a:prstGeom prst="rect">
            <a:avLst/>
          </a:prstGeom>
          <a:noFill/>
        </p:spPr>
        <p:txBody>
          <a:bodyPr wrap="square" rtlCol="0">
            <a:spAutoFit/>
          </a:bodyPr>
          <a:lstStyle/>
          <a:p>
            <a:r>
              <a:rPr lang="en-US" altLang="zh-CN" dirty="0"/>
              <a:t>We can obtain iterative equation (begin with w=0):</a:t>
            </a:r>
            <a:endParaRPr lang="zh-CN" altLang="en-US" dirty="0"/>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731AC95C-D925-BA62-1568-399D295D55B0}"/>
                  </a:ext>
                </a:extLst>
              </p:cNvPr>
              <p:cNvSpPr txBox="1"/>
              <p:nvPr/>
            </p:nvSpPr>
            <p:spPr>
              <a:xfrm>
                <a:off x="5915023" y="4808176"/>
                <a:ext cx="1301262" cy="378630"/>
              </a:xfrm>
              <a:prstGeom prst="rect">
                <a:avLst/>
              </a:prstGeom>
              <a:noFill/>
            </p:spPr>
            <p:txBody>
              <a:bodyPr wrap="square" rtlCol="0">
                <a:spAutoFit/>
              </a:bodyPr>
              <a:lstStyle/>
              <a:p>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𝑄</m:t>
                        </m:r>
                      </m:e>
                    </m:acc>
                    <m:r>
                      <a:rPr lang="en-US" altLang="zh-CN" b="0" i="1" smtClean="0">
                        <a:latin typeface="Cambria Math" panose="02040503050406030204" pitchFamily="18" charset="0"/>
                      </a:rPr>
                      <m:t> </m:t>
                    </m:r>
                  </m:oMath>
                </a14:m>
                <a:r>
                  <a:rPr lang="en-US" altLang="zh-CN" dirty="0"/>
                  <a:t>-box:</a:t>
                </a:r>
                <a:endParaRPr lang="zh-CN" altLang="en-US" dirty="0"/>
              </a:p>
            </p:txBody>
          </p:sp>
        </mc:Choice>
        <mc:Fallback xmlns="">
          <p:sp>
            <p:nvSpPr>
              <p:cNvPr id="41" name="文本框 40">
                <a:extLst>
                  <a:ext uri="{FF2B5EF4-FFF2-40B4-BE49-F238E27FC236}">
                    <a16:creationId xmlns:a16="http://schemas.microsoft.com/office/drawing/2014/main" id="{731AC95C-D925-BA62-1568-399D295D55B0}"/>
                  </a:ext>
                </a:extLst>
              </p:cNvPr>
              <p:cNvSpPr txBox="1">
                <a:spLocks noRot="1" noChangeAspect="1" noMove="1" noResize="1" noEditPoints="1" noAdjustHandles="1" noChangeArrowheads="1" noChangeShapeType="1" noTextEdit="1"/>
              </p:cNvSpPr>
              <p:nvPr/>
            </p:nvSpPr>
            <p:spPr>
              <a:xfrm>
                <a:off x="5915023" y="4808176"/>
                <a:ext cx="1301262" cy="378630"/>
              </a:xfrm>
              <a:prstGeom prst="rect">
                <a:avLst/>
              </a:prstGeom>
              <a:blipFill>
                <a:blip r:embed="rId9"/>
                <a:stretch>
                  <a:fillRect l="-935" t="-6452" b="-25806"/>
                </a:stretch>
              </a:blipFill>
            </p:spPr>
            <p:txBody>
              <a:bodyPr/>
              <a:lstStyle/>
              <a:p>
                <a:r>
                  <a:rPr lang="zh-CN" altLang="en-US">
                    <a:noFill/>
                  </a:rPr>
                  <a:t> </a:t>
                </a:r>
              </a:p>
            </p:txBody>
          </p:sp>
        </mc:Fallback>
      </mc:AlternateContent>
      <p:pic>
        <p:nvPicPr>
          <p:cNvPr id="43" name="图片 42">
            <a:extLst>
              <a:ext uri="{FF2B5EF4-FFF2-40B4-BE49-F238E27FC236}">
                <a16:creationId xmlns:a16="http://schemas.microsoft.com/office/drawing/2014/main" id="{79050E84-4CBF-1838-783D-2033F4557A5D}"/>
              </a:ext>
            </a:extLst>
          </p:cNvPr>
          <p:cNvPicPr>
            <a:picLocks noChangeAspect="1"/>
          </p:cNvPicPr>
          <p:nvPr/>
        </p:nvPicPr>
        <p:blipFill>
          <a:blip r:embed="rId10"/>
          <a:stretch>
            <a:fillRect/>
          </a:stretch>
        </p:blipFill>
        <p:spPr>
          <a:xfrm>
            <a:off x="5525418" y="5924734"/>
            <a:ext cx="3591938" cy="783077"/>
          </a:xfrm>
          <a:prstGeom prst="rect">
            <a:avLst/>
          </a:prstGeom>
        </p:spPr>
      </p:pic>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5BFFFF5E-DECC-E559-9D89-BAA91513653B}"/>
                  </a:ext>
                </a:extLst>
              </p:cNvPr>
              <p:cNvSpPr txBox="1"/>
              <p:nvPr/>
            </p:nvSpPr>
            <p:spPr>
              <a:xfrm>
                <a:off x="135951" y="5988459"/>
                <a:ext cx="5847842" cy="655629"/>
              </a:xfrm>
              <a:prstGeom prst="rect">
                <a:avLst/>
              </a:prstGeom>
              <a:noFill/>
            </p:spPr>
            <p:txBody>
              <a:bodyPr wrap="square">
                <a:spAutoFit/>
              </a:bodyPr>
              <a:lstStyle/>
              <a:p>
                <a:r>
                  <a:rPr lang="en-US" altLang="zh-CN" sz="1800" b="0" i="0" dirty="0">
                    <a:solidFill>
                      <a:srgbClr val="000000"/>
                    </a:solidFill>
                    <a:effectLst/>
                    <a:latin typeface="Times-Roman"/>
                  </a:rPr>
                  <a:t>The calculation of  </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𝑄</m:t>
                        </m:r>
                      </m:e>
                    </m:acc>
                    <m:r>
                      <a:rPr lang="en-US" altLang="zh-CN" b="0" i="1" smtClean="0">
                        <a:latin typeface="Cambria Math" panose="02040503050406030204" pitchFamily="18" charset="0"/>
                      </a:rPr>
                      <m:t> </m:t>
                    </m:r>
                  </m:oMath>
                </a14:m>
                <a:r>
                  <a:rPr lang="en-US" altLang="zh-CN" dirty="0"/>
                  <a:t>-box:</a:t>
                </a:r>
                <a:r>
                  <a:rPr lang="zh-CN" altLang="en-US" dirty="0"/>
                  <a:t> </a:t>
                </a:r>
                <a:r>
                  <a:rPr lang="en-US" altLang="zh-CN" sz="1800" b="0" i="0" dirty="0">
                    <a:solidFill>
                      <a:srgbClr val="000000"/>
                    </a:solidFill>
                    <a:effectLst/>
                    <a:latin typeface="Times-Roman"/>
                  </a:rPr>
                  <a:t>is computationally prohibitive</a:t>
                </a:r>
                <a:r>
                  <a:rPr lang="en-US" altLang="zh-CN" dirty="0"/>
                  <a:t> </a:t>
                </a:r>
                <a:br>
                  <a:rPr lang="en-US" altLang="zh-CN" dirty="0"/>
                </a:br>
                <a:endParaRPr lang="zh-CN" altLang="en-US" dirty="0"/>
              </a:p>
            </p:txBody>
          </p:sp>
        </mc:Choice>
        <mc:Fallback xmlns="">
          <p:sp>
            <p:nvSpPr>
              <p:cNvPr id="45" name="文本框 44">
                <a:extLst>
                  <a:ext uri="{FF2B5EF4-FFF2-40B4-BE49-F238E27FC236}">
                    <a16:creationId xmlns:a16="http://schemas.microsoft.com/office/drawing/2014/main" id="{5BFFFF5E-DECC-E559-9D89-BAA91513653B}"/>
                  </a:ext>
                </a:extLst>
              </p:cNvPr>
              <p:cNvSpPr txBox="1">
                <a:spLocks noRot="1" noChangeAspect="1" noMove="1" noResize="1" noEditPoints="1" noAdjustHandles="1" noChangeArrowheads="1" noChangeShapeType="1" noTextEdit="1"/>
              </p:cNvSpPr>
              <p:nvPr/>
            </p:nvSpPr>
            <p:spPr>
              <a:xfrm>
                <a:off x="135951" y="5988459"/>
                <a:ext cx="5847842" cy="655629"/>
              </a:xfrm>
              <a:prstGeom prst="rect">
                <a:avLst/>
              </a:prstGeom>
              <a:blipFill>
                <a:blip r:embed="rId11"/>
                <a:stretch>
                  <a:fillRect l="-833" t="-3704"/>
                </a:stretch>
              </a:blipFill>
            </p:spPr>
            <p:txBody>
              <a:bodyPr/>
              <a:lstStyle/>
              <a:p>
                <a:r>
                  <a:rPr lang="zh-CN" altLang="en-US">
                    <a:noFill/>
                  </a:rPr>
                  <a:t> </a:t>
                </a:r>
              </a:p>
            </p:txBody>
          </p:sp>
        </mc:Fallback>
      </mc:AlternateContent>
      <p:sp>
        <p:nvSpPr>
          <p:cNvPr id="46" name="文本框 45">
            <a:extLst>
              <a:ext uri="{FF2B5EF4-FFF2-40B4-BE49-F238E27FC236}">
                <a16:creationId xmlns:a16="http://schemas.microsoft.com/office/drawing/2014/main" id="{8579BA01-4A2B-FD4F-05F1-4E0A733E925E}"/>
              </a:ext>
            </a:extLst>
          </p:cNvPr>
          <p:cNvSpPr txBox="1"/>
          <p:nvPr/>
        </p:nvSpPr>
        <p:spPr>
          <a:xfrm>
            <a:off x="9204860" y="6421114"/>
            <a:ext cx="2391508" cy="646331"/>
          </a:xfrm>
          <a:prstGeom prst="rect">
            <a:avLst/>
          </a:prstGeom>
          <a:noFill/>
        </p:spPr>
        <p:txBody>
          <a:bodyPr wrap="square" rtlCol="0">
            <a:spAutoFit/>
          </a:bodyPr>
          <a:lstStyle/>
          <a:p>
            <a:r>
              <a:rPr lang="en-US" altLang="zh-CN" dirty="0"/>
              <a:t>up to </a:t>
            </a:r>
            <a:r>
              <a:rPr lang="en-US" altLang="zh-CN" sz="1800" b="0" i="0" dirty="0">
                <a:solidFill>
                  <a:srgbClr val="000000"/>
                </a:solidFill>
                <a:effectLst/>
              </a:rPr>
              <a:t>the third order</a:t>
            </a:r>
            <a:r>
              <a:rPr lang="en-US" altLang="zh-CN" dirty="0"/>
              <a:t> </a:t>
            </a:r>
            <a:br>
              <a:rPr lang="en-US" altLang="zh-CN" dirty="0"/>
            </a:br>
            <a:endParaRPr lang="zh-CN" altLang="en-US" dirty="0"/>
          </a:p>
        </p:txBody>
      </p:sp>
      <p:sp>
        <p:nvSpPr>
          <p:cNvPr id="2" name="标题 1">
            <a:extLst>
              <a:ext uri="{FF2B5EF4-FFF2-40B4-BE49-F238E27FC236}">
                <a16:creationId xmlns:a16="http://schemas.microsoft.com/office/drawing/2014/main" id="{D3C5DDF0-7EED-2129-97A1-273CA8FC1B96}"/>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A1C07-2464-6B16-9A3C-3BA3B7A5DA13}"/>
            </a:ext>
          </a:extLst>
        </p:cNvPr>
        <p:cNvGrpSpPr/>
        <p:nvPr/>
      </p:nvGrpSpPr>
      <p:grpSpPr>
        <a:xfrm>
          <a:off x="0" y="0"/>
          <a:ext cx="0" cy="0"/>
          <a:chOff x="0" y="0"/>
          <a:chExt cx="0" cy="0"/>
        </a:xfrm>
      </p:grpSpPr>
      <p:pic>
        <p:nvPicPr>
          <p:cNvPr id="30" name="图片 29">
            <a:extLst>
              <a:ext uri="{FF2B5EF4-FFF2-40B4-BE49-F238E27FC236}">
                <a16:creationId xmlns:a16="http://schemas.microsoft.com/office/drawing/2014/main" id="{898539A8-85AA-D7E5-3ABB-21AECC191EC8}"/>
              </a:ext>
            </a:extLst>
          </p:cNvPr>
          <p:cNvPicPr>
            <a:picLocks noChangeAspect="1"/>
          </p:cNvPicPr>
          <p:nvPr/>
        </p:nvPicPr>
        <p:blipFill>
          <a:blip r:embed="rId3"/>
          <a:stretch>
            <a:fillRect/>
          </a:stretch>
        </p:blipFill>
        <p:spPr>
          <a:xfrm>
            <a:off x="742781" y="3062285"/>
            <a:ext cx="3048000" cy="628650"/>
          </a:xfrm>
          <a:prstGeom prst="rect">
            <a:avLst/>
          </a:prstGeom>
        </p:spPr>
      </p:pic>
      <p:sp>
        <p:nvSpPr>
          <p:cNvPr id="15" name="标题 1">
            <a:extLst>
              <a:ext uri="{FF2B5EF4-FFF2-40B4-BE49-F238E27FC236}">
                <a16:creationId xmlns:a16="http://schemas.microsoft.com/office/drawing/2014/main" id="{D9AD0FCA-9908-A2D7-3B80-E545857EA187}"/>
              </a:ext>
            </a:extLst>
          </p:cNvPr>
          <p:cNvSpPr txBox="1"/>
          <p:nvPr/>
        </p:nvSpPr>
        <p:spPr>
          <a:xfrm>
            <a:off x="920222" y="417527"/>
            <a:ext cx="10031360"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Effective Shell-Model Decay Operators</a:t>
            </a:r>
            <a:endParaRPr kumimoji="1" lang="zh-CN" altLang="en-US"/>
          </a:p>
        </p:txBody>
      </p:sp>
      <p:sp>
        <p:nvSpPr>
          <p:cNvPr id="16" name="标题 1">
            <a:extLst>
              <a:ext uri="{FF2B5EF4-FFF2-40B4-BE49-F238E27FC236}">
                <a16:creationId xmlns:a16="http://schemas.microsoft.com/office/drawing/2014/main" id="{AB576C83-C555-5CCF-D964-4D8D88D63BE9}"/>
              </a:ext>
            </a:extLst>
          </p:cNvPr>
          <p:cNvSpPr txBox="1"/>
          <p:nvPr/>
        </p:nvSpPr>
        <p:spPr>
          <a:xfrm>
            <a:off x="565340" y="471527"/>
            <a:ext cx="72000" cy="360000"/>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a:extLst>
              <a:ext uri="{FF2B5EF4-FFF2-40B4-BE49-F238E27FC236}">
                <a16:creationId xmlns:a16="http://schemas.microsoft.com/office/drawing/2014/main" id="{081BC790-C93C-4945-0377-124A6030E92C}"/>
              </a:ext>
            </a:extLst>
          </p:cNvPr>
          <p:cNvSpPr txBox="1"/>
          <p:nvPr/>
        </p:nvSpPr>
        <p:spPr>
          <a:xfrm>
            <a:off x="706781" y="471527"/>
            <a:ext cx="72000" cy="360000"/>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cxnSp>
        <p:nvCxnSpPr>
          <p:cNvPr id="18" name="标题 1">
            <a:extLst>
              <a:ext uri="{FF2B5EF4-FFF2-40B4-BE49-F238E27FC236}">
                <a16:creationId xmlns:a16="http://schemas.microsoft.com/office/drawing/2014/main" id="{44B36283-3A4E-E195-6042-38085D05432E}"/>
              </a:ext>
            </a:extLst>
          </p:cNvPr>
          <p:cNvCxnSpPr/>
          <p:nvPr/>
        </p:nvCxnSpPr>
        <p:spPr>
          <a:xfrm>
            <a:off x="565150" y="958632"/>
            <a:ext cx="11049001" cy="0"/>
          </a:xfrm>
          <a:prstGeom prst="line">
            <a:avLst/>
          </a:prstGeom>
          <a:noFill/>
          <a:ln w="6350" cap="flat">
            <a:solidFill>
              <a:schemeClr val="accent1"/>
            </a:solidFill>
            <a:miter/>
          </a:ln>
        </p:spPr>
      </p:cxnSp>
      <p:sp>
        <p:nvSpPr>
          <p:cNvPr id="19" name="标题 1">
            <a:extLst>
              <a:ext uri="{FF2B5EF4-FFF2-40B4-BE49-F238E27FC236}">
                <a16:creationId xmlns:a16="http://schemas.microsoft.com/office/drawing/2014/main" id="{6D0DE61F-C644-9E84-DCD1-AACD9A74EBE6}"/>
              </a:ext>
            </a:extLst>
          </p:cNvPr>
          <p:cNvSpPr txBox="1"/>
          <p:nvPr/>
        </p:nvSpPr>
        <p:spPr>
          <a:xfrm rot="16200000">
            <a:off x="8238419" y="2904412"/>
            <a:ext cx="6858000" cy="1049173"/>
          </a:xfrm>
          <a:custGeom>
            <a:avLst/>
            <a:gdLst>
              <a:gd name="connsiteX0" fmla="*/ 0 w 12192001"/>
              <a:gd name="connsiteY0" fmla="*/ 0 h 1034554"/>
              <a:gd name="connsiteX1" fmla="*/ 173424 w 12192001"/>
              <a:gd name="connsiteY1" fmla="*/ 41741 h 1034554"/>
              <a:gd name="connsiteX2" fmla="*/ 6105587 w 12192001"/>
              <a:gd name="connsiteY2" fmla="*/ 502935 h 1034554"/>
              <a:gd name="connsiteX3" fmla="*/ 12037750 w 12192001"/>
              <a:gd name="connsiteY3" fmla="*/ 41741 h 1034554"/>
              <a:gd name="connsiteX4" fmla="*/ 12192001 w 12192001"/>
              <a:gd name="connsiteY4" fmla="*/ 4615 h 1034554"/>
              <a:gd name="connsiteX5" fmla="*/ 12192001 w 12192001"/>
              <a:gd name="connsiteY5" fmla="*/ 1034554 h 1034554"/>
              <a:gd name="connsiteX6" fmla="*/ 0 w 12192001"/>
              <a:gd name="connsiteY6" fmla="*/ 1034554 h 1034554"/>
            </a:gdLst>
            <a:ahLst/>
            <a:cxnLst/>
            <a:rect l="l" t="t" r="r" b="b"/>
            <a:pathLst>
              <a:path w="12192001" h="1034554">
                <a:moveTo>
                  <a:pt x="0" y="0"/>
                </a:moveTo>
                <a:lnTo>
                  <a:pt x="173424" y="41741"/>
                </a:lnTo>
                <a:cubicBezTo>
                  <a:pt x="1459040" y="319993"/>
                  <a:pt x="3636204" y="502935"/>
                  <a:pt x="6105587" y="502935"/>
                </a:cubicBezTo>
                <a:cubicBezTo>
                  <a:pt x="8574971" y="502935"/>
                  <a:pt x="10752134" y="319993"/>
                  <a:pt x="12037750" y="41741"/>
                </a:cubicBezTo>
                <a:lnTo>
                  <a:pt x="12192001" y="4615"/>
                </a:lnTo>
                <a:lnTo>
                  <a:pt x="12192001" y="1034554"/>
                </a:lnTo>
                <a:lnTo>
                  <a:pt x="0" y="1034554"/>
                </a:lnTo>
                <a:close/>
              </a:path>
            </a:pathLst>
          </a:custGeom>
          <a:gradFill>
            <a:gsLst>
              <a:gs pos="0">
                <a:schemeClr val="accent3">
                  <a:alpha val="100000"/>
                </a:schemeClr>
              </a:gs>
              <a:gs pos="100000">
                <a:schemeClr val="accent1">
                  <a:alpha val="100000"/>
                </a:schemeClr>
              </a:gs>
            </a:gsLst>
            <a:lin ang="2700000" scaled="0"/>
          </a:gradFill>
          <a:ln cap="flat">
            <a:noFill/>
            <a:prstDash val="solid"/>
            <a:miter/>
          </a:ln>
          <a:effectLst/>
        </p:spPr>
        <p:txBody>
          <a:bodyPr vert="horz" wrap="square" lIns="91440" tIns="45720" rIns="91440" bIns="45720" rtlCol="0" anchor="ctr"/>
          <a:lstStyle/>
          <a:p>
            <a:pPr algn="ctr">
              <a:lnSpc>
                <a:spcPct val="110000"/>
              </a:lnSpc>
            </a:pPr>
            <a:endParaRPr kumimoji="1" lang="zh-CN" altLang="en-US"/>
          </a:p>
        </p:txBody>
      </p:sp>
      <p:sp>
        <p:nvSpPr>
          <p:cNvPr id="3" name="文本框 2">
            <a:extLst>
              <a:ext uri="{FF2B5EF4-FFF2-40B4-BE49-F238E27FC236}">
                <a16:creationId xmlns:a16="http://schemas.microsoft.com/office/drawing/2014/main" id="{B67E38AA-4462-9AD9-9581-2DD74ECA8B0D}"/>
              </a:ext>
            </a:extLst>
          </p:cNvPr>
          <p:cNvSpPr txBox="1"/>
          <p:nvPr/>
        </p:nvSpPr>
        <p:spPr>
          <a:xfrm>
            <a:off x="396909" y="1145512"/>
            <a:ext cx="7410660" cy="646331"/>
          </a:xfrm>
          <a:prstGeom prst="rect">
            <a:avLst/>
          </a:prstGeom>
          <a:noFill/>
        </p:spPr>
        <p:txBody>
          <a:bodyPr wrap="square" rtlCol="0">
            <a:spAutoFit/>
          </a:bodyPr>
          <a:lstStyle/>
          <a:p>
            <a:r>
              <a:rPr lang="en-US" altLang="zh-CN" dirty="0">
                <a:solidFill>
                  <a:srgbClr val="242021"/>
                </a:solidFill>
                <a:latin typeface="MinionPro-Regular"/>
              </a:rPr>
              <a:t>A</a:t>
            </a:r>
            <a:r>
              <a:rPr lang="en-US" altLang="zh-CN" sz="1800" b="0" i="0" dirty="0">
                <a:solidFill>
                  <a:srgbClr val="242021"/>
                </a:solidFill>
                <a:effectLst/>
                <a:latin typeface="MinionPro-Regular"/>
              </a:rPr>
              <a:t> general effective operator expression in the bra-</a:t>
            </a:r>
            <a:r>
              <a:rPr lang="en-US" altLang="zh-CN" sz="1800" b="0" i="0" dirty="0" err="1">
                <a:solidFill>
                  <a:srgbClr val="242021"/>
                </a:solidFill>
                <a:effectLst/>
                <a:latin typeface="MinionPro-Regular"/>
              </a:rPr>
              <a:t>ket</a:t>
            </a:r>
            <a:r>
              <a:rPr lang="en-US" altLang="zh-CN" sz="1800" b="0" i="0" dirty="0">
                <a:solidFill>
                  <a:srgbClr val="242021"/>
                </a:solidFill>
                <a:effectLst/>
                <a:latin typeface="MinionPro-Regular"/>
              </a:rPr>
              <a:t> representation is </a:t>
            </a:r>
            <a:r>
              <a:rPr lang="en-US" altLang="zh-CN" dirty="0"/>
              <a:t> </a:t>
            </a:r>
            <a:br>
              <a:rPr lang="en-US" altLang="zh-CN" dirty="0"/>
            </a:br>
            <a:endParaRPr lang="zh-CN" altLang="en-US" dirty="0"/>
          </a:p>
        </p:txBody>
      </p:sp>
      <p:pic>
        <p:nvPicPr>
          <p:cNvPr id="5" name="图片 4">
            <a:extLst>
              <a:ext uri="{FF2B5EF4-FFF2-40B4-BE49-F238E27FC236}">
                <a16:creationId xmlns:a16="http://schemas.microsoft.com/office/drawing/2014/main" id="{0AF3E78A-E10B-219C-6B5A-7552733C4C82}"/>
              </a:ext>
            </a:extLst>
          </p:cNvPr>
          <p:cNvPicPr>
            <a:picLocks noChangeAspect="1"/>
          </p:cNvPicPr>
          <p:nvPr/>
        </p:nvPicPr>
        <p:blipFill>
          <a:blip r:embed="rId4"/>
          <a:stretch>
            <a:fillRect/>
          </a:stretch>
        </p:blipFill>
        <p:spPr>
          <a:xfrm>
            <a:off x="7229788" y="1031738"/>
            <a:ext cx="3174791" cy="745802"/>
          </a:xfrm>
          <a:prstGeom prst="rect">
            <a:avLst/>
          </a:prstGeom>
        </p:spPr>
      </p:pic>
      <p:pic>
        <p:nvPicPr>
          <p:cNvPr id="11" name="图片 10">
            <a:extLst>
              <a:ext uri="{FF2B5EF4-FFF2-40B4-BE49-F238E27FC236}">
                <a16:creationId xmlns:a16="http://schemas.microsoft.com/office/drawing/2014/main" id="{A3E9C09B-CBA0-EC86-815C-B3DA7F435FE2}"/>
              </a:ext>
            </a:extLst>
          </p:cNvPr>
          <p:cNvPicPr>
            <a:picLocks noChangeAspect="1"/>
          </p:cNvPicPr>
          <p:nvPr/>
        </p:nvPicPr>
        <p:blipFill>
          <a:blip r:embed="rId3"/>
          <a:stretch>
            <a:fillRect/>
          </a:stretch>
        </p:blipFill>
        <p:spPr>
          <a:xfrm>
            <a:off x="1421155" y="2052957"/>
            <a:ext cx="3048000" cy="628650"/>
          </a:xfrm>
          <a:prstGeom prst="rect">
            <a:avLst/>
          </a:prstGeom>
        </p:spPr>
      </p:pic>
      <p:sp>
        <p:nvSpPr>
          <p:cNvPr id="12" name="文本框 11">
            <a:extLst>
              <a:ext uri="{FF2B5EF4-FFF2-40B4-BE49-F238E27FC236}">
                <a16:creationId xmlns:a16="http://schemas.microsoft.com/office/drawing/2014/main" id="{E449FA87-1AE5-7DD2-A848-38921C0718F5}"/>
              </a:ext>
            </a:extLst>
          </p:cNvPr>
          <p:cNvSpPr txBox="1"/>
          <p:nvPr/>
        </p:nvSpPr>
        <p:spPr>
          <a:xfrm>
            <a:off x="601340" y="1667192"/>
            <a:ext cx="2197548" cy="369332"/>
          </a:xfrm>
          <a:prstGeom prst="rect">
            <a:avLst/>
          </a:prstGeom>
          <a:noFill/>
        </p:spPr>
        <p:txBody>
          <a:bodyPr wrap="square" rtlCol="0">
            <a:spAutoFit/>
          </a:bodyPr>
          <a:lstStyle/>
          <a:p>
            <a:r>
              <a:rPr lang="en-US" altLang="zh-CN" dirty="0"/>
              <a:t> using </a:t>
            </a:r>
            <a:endParaRPr lang="zh-CN" altLang="en-US" dirty="0"/>
          </a:p>
        </p:txBody>
      </p:sp>
      <p:pic>
        <p:nvPicPr>
          <p:cNvPr id="14" name="图片 13">
            <a:extLst>
              <a:ext uri="{FF2B5EF4-FFF2-40B4-BE49-F238E27FC236}">
                <a16:creationId xmlns:a16="http://schemas.microsoft.com/office/drawing/2014/main" id="{93FCD668-243C-EE59-3B29-69233970DBD5}"/>
              </a:ext>
            </a:extLst>
          </p:cNvPr>
          <p:cNvPicPr>
            <a:picLocks noChangeAspect="1"/>
          </p:cNvPicPr>
          <p:nvPr/>
        </p:nvPicPr>
        <p:blipFill>
          <a:blip r:embed="rId5"/>
          <a:stretch>
            <a:fillRect/>
          </a:stretch>
        </p:blipFill>
        <p:spPr>
          <a:xfrm>
            <a:off x="1362223" y="1561134"/>
            <a:ext cx="2451125" cy="544694"/>
          </a:xfrm>
          <a:prstGeom prst="rect">
            <a:avLst/>
          </a:prstGeom>
        </p:spPr>
      </p:pic>
      <p:sp>
        <p:nvSpPr>
          <p:cNvPr id="21" name="文本框 20">
            <a:extLst>
              <a:ext uri="{FF2B5EF4-FFF2-40B4-BE49-F238E27FC236}">
                <a16:creationId xmlns:a16="http://schemas.microsoft.com/office/drawing/2014/main" id="{4AF6043A-990A-0914-C113-CB280581A5EB}"/>
              </a:ext>
            </a:extLst>
          </p:cNvPr>
          <p:cNvSpPr txBox="1"/>
          <p:nvPr/>
        </p:nvSpPr>
        <p:spPr>
          <a:xfrm>
            <a:off x="3996520" y="1720951"/>
            <a:ext cx="2878853" cy="369332"/>
          </a:xfrm>
          <a:prstGeom prst="rect">
            <a:avLst/>
          </a:prstGeom>
          <a:noFill/>
        </p:spPr>
        <p:txBody>
          <a:bodyPr wrap="square" rtlCol="0">
            <a:spAutoFit/>
          </a:bodyPr>
          <a:lstStyle/>
          <a:p>
            <a:r>
              <a:rPr lang="en-US" altLang="zh-CN" dirty="0"/>
              <a:t>we can obtain </a:t>
            </a:r>
            <a:endParaRPr lang="zh-CN" altLang="en-US" dirty="0"/>
          </a:p>
        </p:txBody>
      </p:sp>
      <p:pic>
        <p:nvPicPr>
          <p:cNvPr id="23" name="图片 22">
            <a:extLst>
              <a:ext uri="{FF2B5EF4-FFF2-40B4-BE49-F238E27FC236}">
                <a16:creationId xmlns:a16="http://schemas.microsoft.com/office/drawing/2014/main" id="{E48C7513-7A2D-EB1B-4DCC-3ADC68806CF9}"/>
              </a:ext>
            </a:extLst>
          </p:cNvPr>
          <p:cNvPicPr>
            <a:picLocks noChangeAspect="1"/>
          </p:cNvPicPr>
          <p:nvPr/>
        </p:nvPicPr>
        <p:blipFill>
          <a:blip r:embed="rId6"/>
          <a:stretch>
            <a:fillRect/>
          </a:stretch>
        </p:blipFill>
        <p:spPr>
          <a:xfrm>
            <a:off x="5507114" y="2158327"/>
            <a:ext cx="933450" cy="381000"/>
          </a:xfrm>
          <a:prstGeom prst="rect">
            <a:avLst/>
          </a:prstGeom>
        </p:spPr>
      </p:pic>
      <p:sp>
        <p:nvSpPr>
          <p:cNvPr id="24" name="文本框 23">
            <a:extLst>
              <a:ext uri="{FF2B5EF4-FFF2-40B4-BE49-F238E27FC236}">
                <a16:creationId xmlns:a16="http://schemas.microsoft.com/office/drawing/2014/main" id="{39380836-8984-7E73-8225-6C71A968A1AF}"/>
              </a:ext>
            </a:extLst>
          </p:cNvPr>
          <p:cNvSpPr txBox="1"/>
          <p:nvPr/>
        </p:nvSpPr>
        <p:spPr>
          <a:xfrm>
            <a:off x="4838281" y="2210637"/>
            <a:ext cx="1135558" cy="369332"/>
          </a:xfrm>
          <a:prstGeom prst="rect">
            <a:avLst/>
          </a:prstGeom>
          <a:noFill/>
        </p:spPr>
        <p:txBody>
          <a:bodyPr wrap="square" rtlCol="0">
            <a:spAutoFit/>
          </a:bodyPr>
          <a:lstStyle/>
          <a:p>
            <a:r>
              <a:rPr lang="en-US" altLang="zh-CN" dirty="0"/>
              <a:t>where</a:t>
            </a:r>
            <a:endParaRPr lang="zh-CN" altLang="en-US" dirty="0"/>
          </a:p>
        </p:txBody>
      </p:sp>
      <p:pic>
        <p:nvPicPr>
          <p:cNvPr id="26" name="图片 25">
            <a:extLst>
              <a:ext uri="{FF2B5EF4-FFF2-40B4-BE49-F238E27FC236}">
                <a16:creationId xmlns:a16="http://schemas.microsoft.com/office/drawing/2014/main" id="{C1D0C2AC-D4C4-5B0D-F2EF-3C675D8E103B}"/>
              </a:ext>
            </a:extLst>
          </p:cNvPr>
          <p:cNvPicPr>
            <a:picLocks noChangeAspect="1"/>
          </p:cNvPicPr>
          <p:nvPr/>
        </p:nvPicPr>
        <p:blipFill>
          <a:blip r:embed="rId7"/>
          <a:stretch>
            <a:fillRect/>
          </a:stretch>
        </p:blipFill>
        <p:spPr>
          <a:xfrm>
            <a:off x="6642672" y="2072602"/>
            <a:ext cx="3057525" cy="552450"/>
          </a:xfrm>
          <a:prstGeom prst="rect">
            <a:avLst/>
          </a:prstGeom>
        </p:spPr>
      </p:pic>
      <p:sp>
        <p:nvSpPr>
          <p:cNvPr id="27" name="文本框 26">
            <a:extLst>
              <a:ext uri="{FF2B5EF4-FFF2-40B4-BE49-F238E27FC236}">
                <a16:creationId xmlns:a16="http://schemas.microsoft.com/office/drawing/2014/main" id="{9E8D3949-090B-E4CD-4DC4-1C123EB5A4D5}"/>
              </a:ext>
            </a:extLst>
          </p:cNvPr>
          <p:cNvSpPr txBox="1"/>
          <p:nvPr/>
        </p:nvSpPr>
        <p:spPr>
          <a:xfrm>
            <a:off x="396909" y="2843684"/>
            <a:ext cx="4941964" cy="369332"/>
          </a:xfrm>
          <a:prstGeom prst="rect">
            <a:avLst/>
          </a:prstGeom>
          <a:noFill/>
        </p:spPr>
        <p:txBody>
          <a:bodyPr wrap="square" rtlCol="0">
            <a:spAutoFit/>
          </a:bodyPr>
          <a:lstStyle/>
          <a:p>
            <a:r>
              <a:rPr lang="en-US" altLang="zh-CN" dirty="0"/>
              <a:t>Use w we had obtain before, we can get:</a:t>
            </a:r>
            <a:endParaRPr lang="zh-CN" altLang="en-US" dirty="0"/>
          </a:p>
        </p:txBody>
      </p:sp>
      <p:pic>
        <p:nvPicPr>
          <p:cNvPr id="29" name="图片 28">
            <a:extLst>
              <a:ext uri="{FF2B5EF4-FFF2-40B4-BE49-F238E27FC236}">
                <a16:creationId xmlns:a16="http://schemas.microsoft.com/office/drawing/2014/main" id="{8E59F072-EC14-1ABE-8C01-EB6EAE89323E}"/>
              </a:ext>
            </a:extLst>
          </p:cNvPr>
          <p:cNvPicPr>
            <a:picLocks noChangeAspect="1"/>
          </p:cNvPicPr>
          <p:nvPr/>
        </p:nvPicPr>
        <p:blipFill>
          <a:blip r:embed="rId8"/>
          <a:stretch>
            <a:fillRect/>
          </a:stretch>
        </p:blipFill>
        <p:spPr>
          <a:xfrm>
            <a:off x="1421155" y="3167060"/>
            <a:ext cx="4114800" cy="523875"/>
          </a:xfrm>
          <a:prstGeom prst="rect">
            <a:avLst/>
          </a:prstGeom>
        </p:spPr>
      </p:pic>
      <p:pic>
        <p:nvPicPr>
          <p:cNvPr id="32" name="图片 31">
            <a:extLst>
              <a:ext uri="{FF2B5EF4-FFF2-40B4-BE49-F238E27FC236}">
                <a16:creationId xmlns:a16="http://schemas.microsoft.com/office/drawing/2014/main" id="{E1F0B0C0-4A1E-56E2-8AA0-DC4EC76BE16B}"/>
              </a:ext>
            </a:extLst>
          </p:cNvPr>
          <p:cNvPicPr>
            <a:picLocks noChangeAspect="1"/>
          </p:cNvPicPr>
          <p:nvPr/>
        </p:nvPicPr>
        <p:blipFill>
          <a:blip r:embed="rId9"/>
          <a:stretch>
            <a:fillRect/>
          </a:stretch>
        </p:blipFill>
        <p:spPr>
          <a:xfrm>
            <a:off x="1094583" y="3999244"/>
            <a:ext cx="5305425" cy="2200275"/>
          </a:xfrm>
          <a:prstGeom prst="rect">
            <a:avLst/>
          </a:prstGeom>
        </p:spPr>
      </p:pic>
      <p:sp>
        <p:nvSpPr>
          <p:cNvPr id="33" name="文本框 32">
            <a:extLst>
              <a:ext uri="{FF2B5EF4-FFF2-40B4-BE49-F238E27FC236}">
                <a16:creationId xmlns:a16="http://schemas.microsoft.com/office/drawing/2014/main" id="{A5AF6EB8-2511-7581-4736-6E55567A9F48}"/>
              </a:ext>
            </a:extLst>
          </p:cNvPr>
          <p:cNvSpPr txBox="1"/>
          <p:nvPr/>
        </p:nvSpPr>
        <p:spPr>
          <a:xfrm>
            <a:off x="527538" y="3999244"/>
            <a:ext cx="834685" cy="369332"/>
          </a:xfrm>
          <a:prstGeom prst="rect">
            <a:avLst/>
          </a:prstGeom>
          <a:noFill/>
        </p:spPr>
        <p:txBody>
          <a:bodyPr wrap="square" rtlCol="0">
            <a:spAutoFit/>
          </a:bodyPr>
          <a:lstStyle/>
          <a:p>
            <a:r>
              <a:rPr lang="en-US" altLang="zh-CN" dirty="0"/>
              <a:t>where:</a:t>
            </a:r>
            <a:endParaRPr lang="zh-CN" altLang="en-US" dirty="0"/>
          </a:p>
        </p:txBody>
      </p:sp>
      <p:pic>
        <p:nvPicPr>
          <p:cNvPr id="35" name="图片 34">
            <a:extLst>
              <a:ext uri="{FF2B5EF4-FFF2-40B4-BE49-F238E27FC236}">
                <a16:creationId xmlns:a16="http://schemas.microsoft.com/office/drawing/2014/main" id="{0FD82008-ED6D-CF9C-8830-2BD2C0013D6C}"/>
              </a:ext>
            </a:extLst>
          </p:cNvPr>
          <p:cNvPicPr>
            <a:picLocks noChangeAspect="1"/>
          </p:cNvPicPr>
          <p:nvPr/>
        </p:nvPicPr>
        <p:blipFill>
          <a:blip r:embed="rId10"/>
          <a:stretch>
            <a:fillRect/>
          </a:stretch>
        </p:blipFill>
        <p:spPr>
          <a:xfrm>
            <a:off x="6504155" y="3581929"/>
            <a:ext cx="5009895" cy="3034903"/>
          </a:xfrm>
          <a:prstGeom prst="rect">
            <a:avLst/>
          </a:prstGeom>
        </p:spPr>
      </p:pic>
      <p:sp>
        <p:nvSpPr>
          <p:cNvPr id="2" name="标题 1">
            <a:extLst>
              <a:ext uri="{FF2B5EF4-FFF2-40B4-BE49-F238E27FC236}">
                <a16:creationId xmlns:a16="http://schemas.microsoft.com/office/drawing/2014/main" id="{982E2C9B-6611-3A5C-70A1-287914E8D87E}"/>
              </a:ext>
            </a:extLst>
          </p:cNvPr>
          <p:cNvSpPr txBox="1"/>
          <p:nvPr/>
        </p:nvSpPr>
        <p:spPr>
          <a:xfrm>
            <a:off x="0" y="0"/>
            <a:ext cx="12192000" cy="6858000"/>
          </a:xfrm>
          <a:prstGeom prst="rect">
            <a:avLst/>
          </a:prstGeom>
          <a:gradFill>
            <a:gsLst>
              <a:gs pos="0">
                <a:schemeClr val="accent5">
                  <a:lumMod val="20000"/>
                  <a:lumOff val="80000"/>
                  <a:alpha val="34000"/>
                </a:schemeClr>
              </a:gs>
              <a:gs pos="100000">
                <a:schemeClr val="bg1">
                  <a:alpha val="18000"/>
                </a:schemeClr>
              </a:gs>
            </a:gsLst>
            <a:lin ang="162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Tree>
    <p:extLst>
      <p:ext uri="{BB962C8B-B14F-4D97-AF65-F5344CB8AC3E}">
        <p14:creationId xmlns:p14="http://schemas.microsoft.com/office/powerpoint/2010/main" val="4251474898"/>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0E2841"/>
      </a:dk2>
      <a:lt2>
        <a:srgbClr val="E8E8E8"/>
      </a:lt2>
      <a:accent1>
        <a:srgbClr val="397D54"/>
      </a:accent1>
      <a:accent2>
        <a:srgbClr val="73C088"/>
      </a:accent2>
      <a:accent3>
        <a:srgbClr val="397D54"/>
      </a:accent3>
      <a:accent4>
        <a:srgbClr val="0F9ED5"/>
      </a:accent4>
      <a:accent5>
        <a:srgbClr val="397D54"/>
      </a:accent5>
      <a:accent6>
        <a:srgbClr val="4EA72E"/>
      </a:accent6>
      <a:hlink>
        <a:srgbClr val="467886"/>
      </a:hlink>
      <a:folHlink>
        <a:srgbClr val="96607D"/>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TotalTime>
  <Words>989</Words>
  <Application>Microsoft Office PowerPoint</Application>
  <PresentationFormat>宽屏</PresentationFormat>
  <Paragraphs>86</Paragraphs>
  <Slides>20</Slides>
  <Notes>6</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Times-Italic</vt:lpstr>
      <vt:lpstr>Arial</vt:lpstr>
      <vt:lpstr>MinionPro-Regular</vt:lpstr>
      <vt:lpstr>Times-Roman</vt:lpstr>
      <vt:lpstr>OPPOSans H</vt:lpstr>
      <vt:lpstr>MTSY</vt:lpstr>
      <vt:lpstr>Source Han Sans CN Bold</vt:lpstr>
      <vt:lpstr>Cambria Math</vt:lpstr>
      <vt:lpstr>Source Han Sans</vt:lpstr>
      <vt:lpstr>RMTMI</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星灿</dc:creator>
  <cp:lastModifiedBy>灿 星</cp:lastModifiedBy>
  <cp:revision>8</cp:revision>
  <dcterms:modified xsi:type="dcterms:W3CDTF">2025-03-05T03:26:43Z</dcterms:modified>
</cp:coreProperties>
</file>